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5.xml.rels" ContentType="application/vnd.openxmlformats-package.relationships+xml"/>
  <Override PartName="/ppt/slides/_rels/slide22.xml.rels" ContentType="application/vnd.openxmlformats-package.relationships+xml"/>
  <Override PartName="/ppt/slides/_rels/slide1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2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_rels/slide1.xml.rels" ContentType="application/vnd.openxmlformats-package.relationships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16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39.png" ContentType="image/png"/>
  <Override PartName="/ppt/media/image38.png" ContentType="image/png"/>
  <Override PartName="/ppt/media/image37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44.png" ContentType="image/png"/>
  <Override PartName="/ppt/media/image19.png" ContentType="image/png"/>
  <Override PartName="/ppt/media/image20.png" ContentType="image/png"/>
  <Override PartName="/ppt/media/image43.png" ContentType="image/png"/>
  <Override PartName="/ppt/media/image18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58.png" ContentType="image/png"/>
  <Override PartName="/ppt/media/image8.png" ContentType="image/png"/>
  <Override PartName="/ppt/media/image57.png" ContentType="image/png"/>
  <Override PartName="/ppt/media/image7.png" ContentType="image/png"/>
  <Override PartName="/ppt/media/image29.png" ContentType="image/png"/>
  <Override PartName="/ppt/media/image56.png" ContentType="image/png"/>
  <Override PartName="/ppt/media/image6.png" ContentType="image/png"/>
  <Override PartName="/ppt/media/image3.png" ContentType="image/png"/>
  <Override PartName="/ppt/media/image53.png" ContentType="image/png"/>
  <Override PartName="/ppt/media/image28.png" ContentType="image/png"/>
  <Override PartName="/ppt/media/image49.png" ContentType="image/png"/>
  <Override PartName="/ppt/media/image55.png" ContentType="image/png"/>
  <Override PartName="/ppt/media/image5.png" ContentType="image/png"/>
  <Override PartName="/ppt/media/image2.png" ContentType="image/png"/>
  <Override PartName="/ppt/media/image52.png" ContentType="image/png"/>
  <Override PartName="/ppt/media/image27.png" ContentType="image/png"/>
  <Override PartName="/ppt/media/image48.png" ContentType="image/png"/>
  <Override PartName="/ppt/media/image54.png" ContentType="image/png"/>
  <Override PartName="/ppt/media/image4.png" ContentType="image/png"/>
  <Override PartName="/ppt/media/image42.png" ContentType="image/png"/>
  <Override PartName="/ppt/media/image17.png" ContentType="image/png"/>
  <Override PartName="/ppt/media/image1.png" ContentType="image/png"/>
  <Override PartName="/ppt/media/image51.png" ContentType="image/png"/>
  <Override PartName="/ppt/media/image26.png" ContentType="image/png"/>
  <Override PartName="/ppt/media/image47.png" ContentType="image/png"/>
  <Override PartName="/ppt/media/image41.png" ContentType="image/png"/>
  <Override PartName="/ppt/media/image16.png" ContentType="image/png"/>
  <Override PartName="/ppt/media/image50.png" ContentType="image/png"/>
  <Override PartName="/ppt/media/image25.png" ContentType="image/png"/>
  <Override PartName="/ppt/media/image46.png" ContentType="image/png"/>
  <Override PartName="/ppt/media/image40.png" ContentType="image/png"/>
  <Override PartName="/ppt/media/image15.png" ContentType="image/png"/>
  <Override PartName="/ppt/media/image24.png" ContentType="image/png"/>
  <Override PartName="/ppt/media/image45.png" ContentType="image/png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65760" y="4597200"/>
            <a:ext cx="93268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14512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36576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30440" y="1764000"/>
            <a:ext cx="6797520" cy="54237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30440" y="1764000"/>
            <a:ext cx="6797520" cy="5423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65760" y="1764000"/>
            <a:ext cx="9326880" cy="542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576000"/>
            <a:ext cx="7200000" cy="3339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6576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65760" y="1764000"/>
            <a:ext cx="9326880" cy="542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4512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365760" y="4597200"/>
            <a:ext cx="93268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65760" y="4597200"/>
            <a:ext cx="93268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14512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36576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30440" y="1764000"/>
            <a:ext cx="6797520" cy="5423760"/>
          </a:xfrm>
          <a:prstGeom prst="rect">
            <a:avLst/>
          </a:prstGeom>
          <a:ln>
            <a:noFill/>
          </a:ln>
        </p:spPr>
      </p:pic>
      <p:pic>
        <p:nvPicPr>
          <p:cNvPr id="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30440" y="1764000"/>
            <a:ext cx="6797520" cy="5423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365760" y="1764000"/>
            <a:ext cx="9326880" cy="542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504000" y="576000"/>
            <a:ext cx="7200000" cy="3339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36576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14512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365760" y="4597200"/>
            <a:ext cx="93268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65760" y="4597200"/>
            <a:ext cx="93268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14512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36576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30440" y="1764000"/>
            <a:ext cx="6797520" cy="542376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630440" y="1764000"/>
            <a:ext cx="6797520" cy="54237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576000"/>
            <a:ext cx="7200000" cy="3339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6576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54237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45120" y="45972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3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45120" y="1764000"/>
            <a:ext cx="45514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65760" y="4597200"/>
            <a:ext cx="9326880" cy="2586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" y="0"/>
            <a:ext cx="10079640" cy="756000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82880" y="301320"/>
            <a:ext cx="8321040" cy="113868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140">
                <a:latin typeface="Century Schoolbook L"/>
              </a:rPr>
              <a:t>Click to edit the title text format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274320" y="1769040"/>
            <a:ext cx="9509760" cy="52718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entury Schoolbook 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Century Schoolbook 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Century Schoolbook 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entury Schoolbook 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Schoolbook 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Schoolbook 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Schoolbook L"/>
              </a:rPr>
              <a:t>Seventh Outline Level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7223760"/>
            <a:ext cx="2348280" cy="184680"/>
          </a:xfrm>
          <a:prstGeom prst="rect">
            <a:avLst/>
          </a:prstGeom>
        </p:spPr>
        <p:txBody>
          <a:bodyPr lIns="0" rIns="0" tIns="0" bIns="0"/>
          <a:p>
            <a:r>
              <a:rPr b="1" lang="en-US" sz="1000">
                <a:latin typeface="Times New Roman"/>
              </a:rPr>
              <a:t>&lt;date/time&gt;</a:t>
            </a:r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360" y="7223760"/>
            <a:ext cx="3195000" cy="1846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1" lang="en-US" sz="1000">
                <a:latin typeface="Times New Roman"/>
              </a:rPr>
              <a:t>&lt;footer&gt;</a:t>
            </a:r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7223760"/>
            <a:ext cx="2348280" cy="184680"/>
          </a:xfrm>
          <a:prstGeom prst="rect">
            <a:avLst/>
          </a:prstGeom>
        </p:spPr>
        <p:txBody>
          <a:bodyPr lIns="0" rIns="0" tIns="0" bIns="0"/>
          <a:p>
            <a:pPr algn="r"/>
            <a:fld id="{BC485927-6CCA-48A9-8E58-D327720028C7}" type="slidenum">
              <a:rPr b="1" lang="en-US" sz="10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20" y="720"/>
            <a:ext cx="10079640" cy="755964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Click to edit the title text format</a:t>
            </a:r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Seventh Outline Level</a:t>
            </a:r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504000" y="7408440"/>
            <a:ext cx="2348280" cy="360"/>
          </a:xfrm>
          <a:prstGeom prst="rect">
            <a:avLst/>
          </a:prstGeom>
        </p:spPr>
        <p:txBody>
          <a:bodyPr lIns="0" rIns="0" tIns="0" bIns="0"/>
          <a:p>
            <a:r>
              <a:rPr b="1" lang="en-US" sz="800">
                <a:latin typeface="Times New Roman"/>
              </a:rPr>
              <a:t>&lt;date/time&gt;</a:t>
            </a:r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447360" y="7408440"/>
            <a:ext cx="3195000" cy="36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1" lang="en-US" sz="800">
                <a:latin typeface="Times New Roman"/>
              </a:rPr>
              <a:t>&lt;footer&gt;</a:t>
            </a:r>
            <a:endParaRPr/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7227000" y="7408440"/>
            <a:ext cx="2348280" cy="360"/>
          </a:xfrm>
          <a:prstGeom prst="rect">
            <a:avLst/>
          </a:prstGeom>
        </p:spPr>
        <p:txBody>
          <a:bodyPr lIns="0" rIns="0" tIns="0" bIns="0"/>
          <a:p>
            <a:pPr algn="r"/>
            <a:fld id="{28B108BB-1C2D-4C13-8A0B-D5E688851907}" type="slidenum">
              <a:rPr b="1" lang="en-US" sz="8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8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8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4" name="PlaceHolder 5"/>
          <p:cNvSpPr>
            <a:spLocks noGrp="1"/>
          </p:cNvSpPr>
          <p:nvPr>
            <p:ph type="sldNum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C431DCBC-5186-4B03-9826-0D10F2C18EDF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1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2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slideLayout" Target="../slideLayouts/slideLayout22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slideLayout" Target="../slideLayouts/slideLayout2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Ensemble Classifiers </a:t>
            </a:r>
            <a:endParaRPr/>
          </a:p>
        </p:txBody>
      </p:sp>
      <p:sp>
        <p:nvSpPr>
          <p:cNvPr id="120" name="TextShape 2"/>
          <p:cNvSpPr txBox="1"/>
          <p:nvPr/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3600">
                <a:latin typeface="Arial"/>
              </a:rPr>
              <a:t>A Flexible</a:t>
            </a:r>
            <a:endParaRPr/>
          </a:p>
          <a:p>
            <a:pPr algn="ctr"/>
            <a:r>
              <a:rPr b="1" lang="en-US" sz="3600">
                <a:latin typeface="Arial"/>
              </a:rPr>
              <a:t>Bagging Ensemble Classifier</a:t>
            </a:r>
            <a:endParaRPr/>
          </a:p>
          <a:p>
            <a:pPr algn="ctr"/>
            <a:r>
              <a:rPr b="1" lang="en-US" sz="3600">
                <a:latin typeface="Arial"/>
              </a:rPr>
              <a:t>(Applied To The Click-Through Problem)</a:t>
            </a:r>
            <a:endParaRPr/>
          </a:p>
          <a:p>
            <a:pPr algn="ctr"/>
            <a:endParaRPr/>
          </a:p>
          <a:p>
            <a:pPr algn="ctr"/>
            <a:endParaRPr/>
          </a:p>
          <a:p>
            <a:pPr algn="ctr"/>
            <a:r>
              <a:rPr b="1" lang="en-US" sz="3200">
                <a:latin typeface="Arial"/>
              </a:rPr>
              <a:t>Nelson R. Manohar</a:t>
            </a:r>
            <a:endParaRPr/>
          </a:p>
        </p:txBody>
      </p:sp>
    </p:spTree>
  </p:cSld>
  <p:transition>
    <p:pull dir="l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504000" y="576000"/>
            <a:ext cx="864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Cross-Validation (CV) Strategy</a:t>
            </a:r>
            <a:endParaRPr/>
          </a:p>
        </p:txBody>
      </p:sp>
      <p:sp>
        <p:nvSpPr>
          <p:cNvPr id="184" name="TextShape 2"/>
          <p:cNvSpPr txBox="1"/>
          <p:nvPr/>
        </p:nvSpPr>
        <p:spPr>
          <a:xfrm>
            <a:off x="386280" y="4754880"/>
            <a:ext cx="9306360" cy="25142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Dataset partitioned into chunks of 100K samples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Each chunk sampled with 3 random bursts of 1K samples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Each temporally cohesive sample represented a CV slice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Log Loss computed for each CV fold; then average reported</a:t>
            </a:r>
            <a:endParaRPr/>
          </a:p>
        </p:txBody>
      </p:sp>
      <p:pic>
        <p:nvPicPr>
          <p:cNvPr id="1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79600" y="1391040"/>
            <a:ext cx="6858000" cy="205740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rcRect l="0" t="0" r="2207480" b="0"/>
          <a:stretch>
            <a:fillRect/>
          </a:stretch>
        </p:blipFill>
        <p:spPr>
          <a:xfrm>
            <a:off x="676080" y="3600360"/>
            <a:ext cx="1280160" cy="100584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100960" y="3594240"/>
            <a:ext cx="6858000" cy="94176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04000" y="576000"/>
            <a:ext cx="882288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Ensemble-1: Cross Validation</a:t>
            </a:r>
            <a:endParaRPr/>
          </a:p>
        </p:txBody>
      </p:sp>
      <p:pic>
        <p:nvPicPr>
          <p:cNvPr id="189" name="" descr=""/>
          <p:cNvPicPr/>
          <p:nvPr/>
        </p:nvPicPr>
        <p:blipFill>
          <a:blip r:embed="rId1"/>
          <a:srcRect l="0" t="0" r="415192" b="0"/>
          <a:stretch>
            <a:fillRect/>
          </a:stretch>
        </p:blipFill>
        <p:spPr>
          <a:xfrm>
            <a:off x="5303880" y="1420920"/>
            <a:ext cx="3885840" cy="1782720"/>
          </a:xfrm>
          <a:prstGeom prst="rect">
            <a:avLst/>
          </a:prstGeom>
          <a:ln>
            <a:noFill/>
          </a:ln>
        </p:spPr>
      </p:pic>
      <p:sp>
        <p:nvSpPr>
          <p:cNvPr id="190" name="TextShape 2"/>
          <p:cNvSpPr txBox="1"/>
          <p:nvPr/>
        </p:nvSpPr>
        <p:spPr>
          <a:xfrm>
            <a:off x="274320" y="1494000"/>
            <a:ext cx="4114800" cy="56383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First, using 540 CV folds,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Apply models to fold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Obtain each model output's click probabilities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Compute ensemble's click probabilities from those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Compute Log-Loss values for all models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Then, to compare </a:t>
            </a:r>
            <a:r>
              <a:rPr b="1" i="1" lang="en-US" sz="2600">
                <a:latin typeface="Century Schoolbook L"/>
              </a:rPr>
              <a:t>candidate</a:t>
            </a:r>
            <a:r>
              <a:rPr lang="en-US" sz="2600">
                <a:latin typeface="Century Schoolbook L"/>
              </a:rPr>
              <a:t> models, examine range of Log Loss of the models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Then, assess the ensemble's Learning Curve operating region</a:t>
            </a:r>
            <a:endParaRPr/>
          </a:p>
        </p:txBody>
      </p:sp>
      <p:pic>
        <p:nvPicPr>
          <p:cNvPr id="191" name="" descr=""/>
          <p:cNvPicPr/>
          <p:nvPr/>
        </p:nvPicPr>
        <p:blipFill>
          <a:blip r:embed="rId2"/>
          <a:srcRect l="198437" t="0" r="0" b="0"/>
          <a:stretch>
            <a:fillRect/>
          </a:stretch>
        </p:blipFill>
        <p:spPr>
          <a:xfrm>
            <a:off x="5678280" y="3273840"/>
            <a:ext cx="3200400" cy="240480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3"/>
          <a:srcRect l="0" t="0" r="42333" b="1333500"/>
          <a:stretch>
            <a:fillRect/>
          </a:stretch>
        </p:blipFill>
        <p:spPr>
          <a:xfrm>
            <a:off x="5188320" y="5841000"/>
            <a:ext cx="4114800" cy="1380600"/>
          </a:xfrm>
          <a:prstGeom prst="rect">
            <a:avLst/>
          </a:prstGeom>
          <a:ln>
            <a:noFill/>
          </a:ln>
        </p:spPr>
      </p:pic>
    </p:spTree>
  </p:cSld>
  <p:transition>
    <p:pull dir="l"/>
  </p:transition>
  <p:timing>
    <p:tnLst>
      <p:par>
        <p:cTn id="101" dur="indefinite" restart="never" nodeType="tmRoot">
          <p:childTnLst>
            <p:seq>
              <p:cTn id="102" nodeType="mainSeq">
                <p:childTnLst>
                  <p:par>
                    <p:cTn id="103" fill="freeze">
                      <p:stCondLst>
                        <p:cond delay="0"/>
                      </p:stCondLst>
                      <p:childTnLst>
                        <p:par>
                          <p:cTn id="104" fill="freeze">
                            <p:stCondLst>
                              <p:cond delay="0"/>
                            </p:stCondLst>
                            <p:childTnLst>
                              <p:par>
                                <p:cTn id="105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freeze">
                            <p:stCondLst>
                              <p:cond delay="1"/>
                            </p:stCondLst>
                            <p:childTnLst>
                              <p:par>
                                <p:cTn id="108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freeze">
                            <p:stCondLst>
                              <p:cond delay="2001"/>
                            </p:stCondLst>
                            <p:childTnLst>
                              <p:par>
                                <p:cTn id="111" nodeType="afterEffect" fill="hold" presetClass="entr" presetID="1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extShape 1"/>
          <p:cNvSpPr txBox="1"/>
          <p:nvPr/>
        </p:nvSpPr>
        <p:spPr>
          <a:xfrm>
            <a:off x="504000" y="576000"/>
            <a:ext cx="882288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Ensemble Log Loss &amp; Click Probabilities</a:t>
            </a:r>
            <a:endParaRPr/>
          </a:p>
        </p:txBody>
      </p:sp>
      <p:pic>
        <p:nvPicPr>
          <p:cNvPr id="194" name="" descr=""/>
          <p:cNvPicPr/>
          <p:nvPr/>
        </p:nvPicPr>
        <p:blipFill>
          <a:blip r:embed="rId1"/>
          <a:srcRect l="0" t="0" r="0" b="1365250"/>
          <a:stretch>
            <a:fillRect/>
          </a:stretch>
        </p:blipFill>
        <p:spPr>
          <a:xfrm>
            <a:off x="457200" y="4385520"/>
            <a:ext cx="9144000" cy="277992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2"/>
          <a:srcRect l="0" t="0" r="0" b="1333500"/>
          <a:stretch>
            <a:fillRect/>
          </a:stretch>
        </p:blipFill>
        <p:spPr>
          <a:xfrm>
            <a:off x="476640" y="1504800"/>
            <a:ext cx="9144000" cy="2770560"/>
          </a:xfrm>
          <a:prstGeom prst="rect">
            <a:avLst/>
          </a:prstGeom>
          <a:ln>
            <a:noFill/>
          </a:ln>
        </p:spPr>
      </p:pic>
      <p:sp>
        <p:nvSpPr>
          <p:cNvPr id="196" name="TextShape 2"/>
          <p:cNvSpPr txBox="1"/>
          <p:nvPr/>
        </p:nvSpPr>
        <p:spPr>
          <a:xfrm>
            <a:off x="3416400" y="2926080"/>
            <a:ext cx="2743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solidFill>
                  <a:srgbClr val="ffffff"/>
                </a:solidFill>
                <a:latin typeface="Arial"/>
              </a:rPr>
              <a:t>lowess(logloss, f=1/10)</a:t>
            </a:r>
            <a:endParaRPr/>
          </a:p>
        </p:txBody>
      </p:sp>
      <p:sp>
        <p:nvSpPr>
          <p:cNvPr id="197" name="TextShape 3"/>
          <p:cNvSpPr txBox="1"/>
          <p:nvPr/>
        </p:nvSpPr>
        <p:spPr>
          <a:xfrm>
            <a:off x="6492240" y="5120640"/>
            <a:ext cx="2743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solidFill>
                  <a:srgbClr val="ffffff"/>
                </a:solidFill>
                <a:latin typeface="Arial"/>
              </a:rPr>
              <a:t>Est. Density (logloss)</a:t>
            </a:r>
            <a:endParaRPr/>
          </a:p>
        </p:txBody>
      </p:sp>
    </p:spTree>
  </p:cSld>
  <p:transition spd="med">
    <p:pull dir="l"/>
  </p:transition>
  <p:timing>
    <p:tnLst>
      <p:par>
        <p:cTn id="113" dur="indefinite" restart="never" nodeType="tmRoot">
          <p:childTnLst>
            <p:seq>
              <p:cTn id="114" nodeType="mainSeq">
                <p:childTnLst>
                  <p:par>
                    <p:cTn id="115" fill="freeze">
                      <p:stCondLst>
                        <p:cond delay="indefinite"/>
                      </p:stCondLst>
                      <p:childTnLst>
                        <p:par>
                          <p:cTn id="116" fill="freeze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freeze">
                            <p:stCondLst>
                              <p:cond delay="1"/>
                            </p:stCondLst>
                            <p:childTnLst>
                              <p:par>
                                <p:cTn id="12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freeze">
                            <p:stCondLst>
                              <p:cond delay="2"/>
                            </p:stCondLst>
                            <p:childTnLst>
                              <p:par>
                                <p:cTn id="123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504000" y="576000"/>
            <a:ext cx="854856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Observations: Factor Levels &amp; ClickProbs</a:t>
            </a:r>
            <a:endParaRPr/>
          </a:p>
        </p:txBody>
      </p:sp>
      <p:pic>
        <p:nvPicPr>
          <p:cNvPr id="199" name="" descr=""/>
          <p:cNvPicPr/>
          <p:nvPr/>
        </p:nvPicPr>
        <p:blipFill>
          <a:blip r:embed="rId1"/>
          <a:srcRect l="232833" t="1714500" r="1354666" b="0"/>
          <a:stretch>
            <a:fillRect/>
          </a:stretch>
        </p:blipFill>
        <p:spPr>
          <a:xfrm>
            <a:off x="6472800" y="1371600"/>
            <a:ext cx="2743200" cy="182880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rcRect l="254000" t="1698625" r="1354666" b="0"/>
          <a:stretch>
            <a:fillRect/>
          </a:stretch>
        </p:blipFill>
        <p:spPr>
          <a:xfrm>
            <a:off x="6472800" y="3327840"/>
            <a:ext cx="2743200" cy="182880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rcRect l="52916" t="1698625" r="1354666" b="0"/>
          <a:stretch>
            <a:fillRect/>
          </a:stretch>
        </p:blipFill>
        <p:spPr>
          <a:xfrm>
            <a:off x="6472800" y="5303520"/>
            <a:ext cx="2743200" cy="1828800"/>
          </a:xfrm>
          <a:prstGeom prst="rect">
            <a:avLst/>
          </a:prstGeom>
          <a:ln>
            <a:noFill/>
          </a:ln>
        </p:spPr>
      </p:pic>
      <p:sp>
        <p:nvSpPr>
          <p:cNvPr id="202" name="TextShape 2"/>
          <p:cNvSpPr txBox="1"/>
          <p:nvPr/>
        </p:nvSpPr>
        <p:spPr>
          <a:xfrm>
            <a:off x="365760" y="1371600"/>
            <a:ext cx="5852160" cy="59436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Explore/Exploit Customized Modeling to: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Automatically exploit narrowly targeted classifiers to boost performance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by specifying a </a:t>
            </a:r>
            <a:r>
              <a:rPr b="1" lang="en-US" sz="2600">
                <a:latin typeface="Century Schoolbook L"/>
              </a:rPr>
              <a:t>targeting hypothesis of the problem-domain, e.g.,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Which sites are click more likely?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Are there combinations of device type &amp; ad placement for which clicks are more likely?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Are there times of the week at which clicks are more likely?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Not boosting (i.e, not iterative, weight refinement yet)</a:t>
            </a:r>
            <a:endParaRPr/>
          </a:p>
        </p:txBody>
      </p:sp>
    </p:spTree>
  </p:cSld>
  <p:transition spd="med">
    <p:pull dir="l"/>
  </p:transition>
  <p:timing>
    <p:tnLst>
      <p:par>
        <p:cTn id="125" dur="indefinite" restart="never" nodeType="tmRoot">
          <p:childTnLst>
            <p:seq>
              <p:cTn id="126" nodeType="mainSeq">
                <p:childTnLst>
                  <p:par>
                    <p:cTn id="127" fill="freeze">
                      <p:stCondLst>
                        <p:cond delay="0"/>
                      </p:stCondLst>
                      <p:childTnLst>
                        <p:par>
                          <p:cTn id="128" fill="freeze">
                            <p:stCondLst>
                              <p:cond delay="0"/>
                            </p:stCondLst>
                            <p:childTnLst>
                              <p:par>
                                <p:cTn id="129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freeze">
                            <p:stCondLst>
                              <p:cond delay="2000"/>
                            </p:stCondLst>
                            <p:childTnLst>
                              <p:par>
                                <p:cTn id="132" nodeType="afterEffect" fill="hold" presetClass="entr" presetID="1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freeze">
                            <p:stCondLst>
                              <p:cond delay="5001"/>
                            </p:stCondLst>
                            <p:childTnLst>
                              <p:par>
                                <p:cTn id="135" nodeType="afterEffect" fill="hold" presetClass="entr" presetID="1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274320" y="575640"/>
            <a:ext cx="941832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Adding Customized (Per Factor-Level) Models</a:t>
            </a:r>
            <a:endParaRPr/>
          </a:p>
        </p:txBody>
      </p:sp>
      <p:pic>
        <p:nvPicPr>
          <p:cNvPr id="2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1224720"/>
            <a:ext cx="5029200" cy="2688480"/>
          </a:xfrm>
          <a:prstGeom prst="rect">
            <a:avLst/>
          </a:prstGeom>
          <a:ln>
            <a:noFill/>
          </a:ln>
        </p:spPr>
      </p:pic>
      <p:sp>
        <p:nvSpPr>
          <p:cNvPr id="205" name="TextShape 2"/>
          <p:cNvSpPr txBox="1"/>
          <p:nvPr/>
        </p:nvSpPr>
        <p:spPr>
          <a:xfrm>
            <a:off x="274320" y="4023360"/>
            <a:ext cx="9509760" cy="31644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Train a predictive model f</a:t>
            </a:r>
            <a:r>
              <a:rPr lang="en-US" sz="2600">
                <a:latin typeface="Century Schoolbook L"/>
              </a:rPr>
              <a:t>or each factor-level model </a:t>
            </a:r>
            <a:r>
              <a:rPr b="1" i="1" lang="en-US" sz="2600">
                <a:latin typeface="Century Schoolbook L"/>
              </a:rPr>
              <a:t>F=flevel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i="1" lang="en-US" sz="2600">
                <a:latin typeface="Century Schoolbook L"/>
              </a:rPr>
              <a:t>DT(click~ X[ DatasetSlice[F=</a:t>
            </a:r>
            <a:r>
              <a:rPr i="1" lang="en-US" sz="2600">
                <a:latin typeface="Century Schoolbook L"/>
              </a:rPr>
              <a:t>flevel</a:t>
            </a:r>
            <a:r>
              <a:rPr b="1" i="1" lang="en-US" sz="2600">
                <a:latin typeface="Century Schoolbook L"/>
              </a:rPr>
              <a:t>,], ]</a:t>
            </a:r>
            <a:r>
              <a:rPr b="1" lang="en-US" sz="2600">
                <a:latin typeface="Century Schoolbook L"/>
              </a:rPr>
              <a:t>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600">
                <a:latin typeface="Century Schoolbook L"/>
              </a:rPr>
              <a:t>Customized Training,</a:t>
            </a:r>
            <a:r>
              <a:rPr lang="en-US" sz="2600">
                <a:latin typeface="Century Schoolbook L"/>
              </a:rPr>
              <a:t> only with samples in slice</a:t>
            </a:r>
            <a:r>
              <a:rPr b="1" lang="en-US" sz="2600">
                <a:latin typeface="Century Schoolbook L"/>
              </a:rPr>
              <a:t> </a:t>
            </a:r>
            <a:r>
              <a:rPr lang="en-US" sz="2600">
                <a:latin typeface="Century Schoolbook L"/>
              </a:rPr>
              <a:t>assoc. with factor level </a:t>
            </a:r>
            <a:r>
              <a:rPr b="1" i="1" lang="en-US" sz="2600">
                <a:latin typeface="Century Schoolbook L"/>
              </a:rPr>
              <a:t>flevel</a:t>
            </a:r>
            <a:r>
              <a:rPr lang="en-US" sz="2600">
                <a:latin typeface="Century Schoolbook L"/>
              </a:rPr>
              <a:t>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600">
                <a:latin typeface="Century Schoolbook L"/>
              </a:rPr>
              <a:t>Customized Feature Selection</a:t>
            </a:r>
            <a:r>
              <a:rPr lang="en-US" sz="2600">
                <a:latin typeface="Century Schoolbook L"/>
              </a:rPr>
              <a:t> done for each factor-level model </a:t>
            </a:r>
            <a:r>
              <a:rPr b="1" i="1" lang="en-US" sz="2600">
                <a:latin typeface="Century Schoolbook L"/>
              </a:rPr>
              <a:t>F=flevel</a:t>
            </a:r>
            <a:r>
              <a:rPr lang="en-US" sz="2600">
                <a:latin typeface="Century Schoolbook L"/>
              </a:rPr>
              <a:t>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Selects only models with </a:t>
            </a:r>
            <a:r>
              <a:rPr b="1" lang="en-US" sz="2600">
                <a:latin typeface="Century Schoolbook L"/>
              </a:rPr>
              <a:t>logloss</a:t>
            </a:r>
            <a:r>
              <a:rPr lang="en-US" sz="2600">
                <a:latin typeface="Century Schoolbook L"/>
              </a:rPr>
              <a:t> performance above a threshold.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During prediction, </a:t>
            </a:r>
            <a:r>
              <a:rPr b="1" lang="en-US" sz="2600">
                <a:latin typeface="Century Schoolbook L"/>
              </a:rPr>
              <a:t>predict</a:t>
            </a:r>
            <a:r>
              <a:rPr lang="en-US" sz="2600">
                <a:latin typeface="Century Schoolbook L"/>
              </a:rPr>
              <a:t> if matching model exist, else, output default probs.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Number of models does not fit in memory so stored on disk; later on DB (for MR).</a:t>
            </a:r>
            <a:endParaRPr/>
          </a:p>
        </p:txBody>
      </p:sp>
      <p:pic>
        <p:nvPicPr>
          <p:cNvPr id="206" name="" descr=""/>
          <p:cNvPicPr/>
          <p:nvPr/>
        </p:nvPicPr>
        <p:blipFill>
          <a:blip r:embed="rId2"/>
          <a:srcRect l="42192" t="21709" r="42192" b="65128"/>
          <a:stretch>
            <a:fillRect/>
          </a:stretch>
        </p:blipFill>
        <p:spPr>
          <a:xfrm>
            <a:off x="5461200" y="1227600"/>
            <a:ext cx="4297680" cy="277056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575640"/>
            <a:ext cx="900576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… </a:t>
            </a:r>
            <a:r>
              <a:rPr lang="en-US" sz="3390">
                <a:latin typeface="Century Schoolbook L"/>
              </a:rPr>
              <a:t>Applied to App, Sites, Devices Hypothesis</a:t>
            </a:r>
            <a:endParaRPr/>
          </a:p>
        </p:txBody>
      </p:sp>
      <p:pic>
        <p:nvPicPr>
          <p:cNvPr id="2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30960" y="1391040"/>
            <a:ext cx="4114800" cy="309060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rcRect l="0" t="0" r="723283" b="0"/>
          <a:stretch>
            <a:fillRect/>
          </a:stretch>
        </p:blipFill>
        <p:spPr>
          <a:xfrm>
            <a:off x="714960" y="1554480"/>
            <a:ext cx="4297680" cy="2825640"/>
          </a:xfrm>
          <a:prstGeom prst="rect">
            <a:avLst/>
          </a:prstGeom>
          <a:ln>
            <a:noFill/>
          </a:ln>
        </p:spPr>
      </p:pic>
      <p:sp>
        <p:nvSpPr>
          <p:cNvPr id="210" name="TextShape 2"/>
          <p:cNvSpPr txBox="1"/>
          <p:nvPr/>
        </p:nvSpPr>
        <p:spPr>
          <a:xfrm>
            <a:off x="365760" y="4572000"/>
            <a:ext cx="9401760" cy="26323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Exploits predictive power of individual factor levels (e.g., </a:t>
            </a:r>
            <a:r>
              <a:rPr b="1" i="1" lang="en-US" sz="2600">
                <a:latin typeface="Century Schoolbook L"/>
              </a:rPr>
              <a:t>F</a:t>
            </a:r>
            <a:r>
              <a:rPr lang="en-US" sz="2600">
                <a:latin typeface="Century Schoolbook L"/>
              </a:rPr>
              <a:t> = </a:t>
            </a:r>
            <a:r>
              <a:rPr i="1" lang="en-US" sz="2600">
                <a:latin typeface="Century Schoolbook L"/>
              </a:rPr>
              <a:t>site_id</a:t>
            </a:r>
            <a:r>
              <a:rPr lang="en-US" sz="2600">
                <a:latin typeface="Century Schoolbook L"/>
              </a:rPr>
              <a:t>, </a:t>
            </a:r>
            <a:r>
              <a:rPr b="1" i="1" lang="en-US" sz="2600">
                <a:latin typeface="Century Schoolbook L"/>
              </a:rPr>
              <a:t>fl</a:t>
            </a:r>
            <a:r>
              <a:rPr lang="en-US" sz="2600">
                <a:latin typeface="Century Schoolbook L"/>
              </a:rPr>
              <a:t> = </a:t>
            </a:r>
            <a:r>
              <a:rPr i="1" lang="en-US" sz="2600">
                <a:latin typeface="Century Schoolbook L"/>
              </a:rPr>
              <a:t>mail.yahoo.com</a:t>
            </a:r>
            <a:r>
              <a:rPr lang="en-US" sz="2600">
                <a:latin typeface="Century Schoolbook L"/>
              </a:rPr>
              <a:t>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Facilitates comparative evaluation of the predictive effect against baseline (e.g., paired </a:t>
            </a:r>
            <a:r>
              <a:rPr i="1" lang="en-US" sz="2600">
                <a:latin typeface="Century Schoolbook L"/>
              </a:rPr>
              <a:t>t-test </a:t>
            </a:r>
            <a:r>
              <a:rPr lang="en-US" sz="2600">
                <a:latin typeface="Century Schoolbook L"/>
              </a:rPr>
              <a:t>between CV LogLoss value populations of </a:t>
            </a:r>
            <a:r>
              <a:rPr b="1" i="1" lang="en-US" sz="2600">
                <a:latin typeface="Century Schoolbook L"/>
              </a:rPr>
              <a:t>Hour</a:t>
            </a:r>
            <a:r>
              <a:rPr lang="en-US" sz="2600">
                <a:latin typeface="Century Schoolbook L"/>
              </a:rPr>
              <a:t> vs. </a:t>
            </a:r>
            <a:r>
              <a:rPr b="1" i="1" lang="en-US" sz="2600">
                <a:latin typeface="Century Schoolbook L"/>
              </a:rPr>
              <a:t>M1</a:t>
            </a:r>
            <a:r>
              <a:rPr lang="en-US" sz="2600">
                <a:latin typeface="Century Schoolbook L"/>
              </a:rPr>
              <a:t>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Facilitates exploring domain hypotheses (</a:t>
            </a:r>
            <a:r>
              <a:rPr i="1" lang="en-US" sz="2600">
                <a:latin typeface="Century Schoolbook L"/>
              </a:rPr>
              <a:t>site_id, hour, banner_pos)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Can be extended into parallelization as well as boosting</a:t>
            </a:r>
            <a:endParaRPr/>
          </a:p>
        </p:txBody>
      </p:sp>
    </p:spTree>
  </p:cSld>
  <p:transition spd="med">
    <p:pull dir="l"/>
  </p:transition>
  <p:timing>
    <p:tnLst>
      <p:par>
        <p:cTn id="139" dur="indefinite" restart="never" nodeType="tmRoot">
          <p:childTnLst>
            <p:seq>
              <p:cTn id="140" nodeType="mainSeq">
                <p:childTnLst>
                  <p:par>
                    <p:cTn id="141" fill="freeze">
                      <p:stCondLst>
                        <p:cond delay="0"/>
                      </p:stCondLst>
                      <p:childTnLst>
                        <p:par>
                          <p:cTn id="142" fill="freeze">
                            <p:stCondLst>
                              <p:cond delay="0"/>
                            </p:stCondLst>
                            <p:childTnLst>
                              <p:par>
                                <p:cTn id="143" nodeType="afterEffect" fill="hold" presetClass="entr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freeze">
                            <p:stCondLst>
                              <p:cond delay="5001"/>
                            </p:stCondLst>
                            <p:childTnLst>
                              <p:par>
                                <p:cTn id="146" nodeType="afterEffect" fill="hold" presetClass="entr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freeze">
                            <p:stCondLst>
                              <p:cond delay="10002"/>
                            </p:stCondLst>
                            <p:childTnLst>
                              <p:par>
                                <p:cTn id="149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504000" y="575640"/>
            <a:ext cx="900576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CV Log Loss Values For Custom Models </a:t>
            </a:r>
            <a:endParaRPr/>
          </a:p>
        </p:txBody>
      </p:sp>
      <p:pic>
        <p:nvPicPr>
          <p:cNvPr id="212" name="" descr=""/>
          <p:cNvPicPr/>
          <p:nvPr/>
        </p:nvPicPr>
        <p:blipFill>
          <a:blip r:embed="rId1"/>
          <a:srcRect l="59531" t="1333500" r="0" b="0"/>
          <a:stretch>
            <a:fillRect/>
          </a:stretch>
        </p:blipFill>
        <p:spPr>
          <a:xfrm>
            <a:off x="513000" y="4419720"/>
            <a:ext cx="9052200" cy="279756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2"/>
          <a:srcRect l="0" t="1333500" r="38100" b="42333"/>
          <a:stretch>
            <a:fillRect/>
          </a:stretch>
        </p:blipFill>
        <p:spPr>
          <a:xfrm>
            <a:off x="349560" y="1461240"/>
            <a:ext cx="9372600" cy="2825640"/>
          </a:xfrm>
          <a:prstGeom prst="rect">
            <a:avLst/>
          </a:prstGeom>
          <a:ln>
            <a:noFill/>
          </a:ln>
        </p:spPr>
      </p:pic>
      <p:sp>
        <p:nvSpPr>
          <p:cNvPr id="214" name="TextShape 2"/>
          <p:cNvSpPr txBox="1"/>
          <p:nvPr/>
        </p:nvSpPr>
        <p:spPr>
          <a:xfrm>
            <a:off x="6816240" y="5156640"/>
            <a:ext cx="21031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solidFill>
                  <a:srgbClr val="ffffff"/>
                </a:solidFill>
                <a:latin typeface="Arial"/>
              </a:rPr>
              <a:t>density (logloss)</a:t>
            </a:r>
            <a:endParaRPr/>
          </a:p>
        </p:txBody>
      </p:sp>
      <p:sp>
        <p:nvSpPr>
          <p:cNvPr id="215" name="TextShape 3"/>
          <p:cNvSpPr txBox="1"/>
          <p:nvPr/>
        </p:nvSpPr>
        <p:spPr>
          <a:xfrm>
            <a:off x="3416400" y="2998080"/>
            <a:ext cx="2743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solidFill>
                  <a:srgbClr val="ffffff"/>
                </a:solidFill>
                <a:latin typeface="Arial"/>
              </a:rPr>
              <a:t>lowess(logloss, f=1/10)</a:t>
            </a:r>
            <a:endParaRPr/>
          </a:p>
        </p:txBody>
      </p:sp>
    </p:spTree>
  </p:cSld>
  <p:transition spd="med">
    <p:pull dir="l"/>
  </p:transition>
  <p:timing>
    <p:tnLst>
      <p:par>
        <p:cTn id="151" dur="indefinite" restart="never" nodeType="tmRoot">
          <p:childTnLst>
            <p:seq>
              <p:cTn id="152" nodeType="mainSeq">
                <p:childTnLst>
                  <p:par>
                    <p:cTn id="153" fill="freeze">
                      <p:stCondLst>
                        <p:cond delay="0"/>
                      </p:stCondLst>
                      <p:childTnLst>
                        <p:par>
                          <p:cTn id="154" fill="freeze">
                            <p:stCondLst>
                              <p:cond delay="0"/>
                            </p:stCondLst>
                            <p:childTnLst>
                              <p:par>
                                <p:cTn id="155" nodeType="afterEffect" fill="hold" presetClass="entr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Ensemble Performance Trajectory</a:t>
            </a:r>
            <a:endParaRPr/>
          </a:p>
        </p:txBody>
      </p:sp>
      <p:sp>
        <p:nvSpPr>
          <p:cNvPr id="217" name="TextShape 2"/>
          <p:cNvSpPr txBox="1"/>
          <p:nvPr/>
        </p:nvSpPr>
        <p:spPr>
          <a:xfrm>
            <a:off x="5927040" y="1717920"/>
            <a:ext cx="3840480" cy="54864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Training done with 0.5% of the data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Yet by trading 10x compute time for 1/100 training size, we reduced Log Loss to Kaggle levels.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Yet all 10x compute tasks are coarse-grain.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Very amenable to MR.</a:t>
            </a:r>
            <a:endParaRPr/>
          </a:p>
        </p:txBody>
      </p:sp>
      <p:pic>
        <p:nvPicPr>
          <p:cNvPr id="218" name="" descr=""/>
          <p:cNvPicPr/>
          <p:nvPr/>
        </p:nvPicPr>
        <p:blipFill>
          <a:blip r:embed="rId1"/>
          <a:srcRect l="0" t="85521" r="1187595" b="85521"/>
          <a:stretch>
            <a:fillRect/>
          </a:stretch>
        </p:blipFill>
        <p:spPr>
          <a:xfrm>
            <a:off x="365760" y="3849480"/>
            <a:ext cx="2743200" cy="245988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2"/>
          <a:srcRect l="0" t="0" r="1042378" b="0"/>
          <a:stretch>
            <a:fillRect/>
          </a:stretch>
        </p:blipFill>
        <p:spPr>
          <a:xfrm>
            <a:off x="3383280" y="4480560"/>
            <a:ext cx="3200400" cy="252360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3"/>
          <a:srcRect l="0" t="0" r="830384" b="0"/>
          <a:stretch>
            <a:fillRect/>
          </a:stretch>
        </p:blipFill>
        <p:spPr>
          <a:xfrm>
            <a:off x="1463040" y="1592280"/>
            <a:ext cx="3657600" cy="2084760"/>
          </a:xfrm>
          <a:prstGeom prst="rect">
            <a:avLst/>
          </a:prstGeom>
          <a:ln>
            <a:noFill/>
          </a:ln>
        </p:spPr>
      </p:pic>
      <p:sp>
        <p:nvSpPr>
          <p:cNvPr id="221" name="Line 3"/>
          <p:cNvSpPr/>
          <p:nvPr/>
        </p:nvSpPr>
        <p:spPr>
          <a:xfrm flipH="1">
            <a:off x="2194560" y="3566160"/>
            <a:ext cx="731520" cy="2468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222" name="Line 4"/>
          <p:cNvSpPr/>
          <p:nvPr/>
        </p:nvSpPr>
        <p:spPr>
          <a:xfrm>
            <a:off x="2930760" y="3566520"/>
            <a:ext cx="2098440" cy="31086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</p:spTree>
  </p:cSld>
  <p:transition spd="med">
    <p:pull dir="l"/>
  </p:transition>
  <p:timing>
    <p:tnLst>
      <p:par>
        <p:cTn id="157" dur="indefinite" restart="never" nodeType="tmRoot">
          <p:childTnLst>
            <p:seq>
              <p:cTn id="158" nodeType="mainSeq">
                <p:childTnLst>
                  <p:par>
                    <p:cTn id="159" fill="freeze">
                      <p:stCondLst>
                        <p:cond delay="indefinite"/>
                      </p:stCondLst>
                      <p:childTnLst>
                        <p:par>
                          <p:cTn id="160" fill="freeze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freeze">
                            <p:stCondLst>
                              <p:cond delay="2000"/>
                            </p:stCondLst>
                            <p:childTnLst>
                              <p:par>
                                <p:cTn id="164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Data Pipeline</a:t>
            </a:r>
            <a:endParaRPr/>
          </a:p>
        </p:txBody>
      </p:sp>
      <p:sp>
        <p:nvSpPr>
          <p:cNvPr id="224" name="TextShape 2"/>
          <p:cNvSpPr txBox="1"/>
          <p:nvPr/>
        </p:nvSpPr>
        <p:spPr>
          <a:xfrm>
            <a:off x="365760" y="1554480"/>
            <a:ext cx="2895120" cy="5633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Century Schoolbook L"/>
              </a:rPr>
              <a:t>A flexible ensemble classifier pipeline in R: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Century Schoolbook L"/>
              </a:rPr>
              <a:t>For exploration of Factor/DT oriented ensemble modeling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Century Schoolbook L"/>
              </a:rPr>
              <a:t>Reusable and modular prototyping code base in R.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Century Schoolbook L"/>
              </a:rPr>
              <a:t>Ensembles positioned to be parallelized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Century Schoolbook L"/>
              </a:rPr>
              <a:t>Code at bitbucket.org/  nelsonmanohar / machinelearning</a:t>
            </a:r>
            <a:endParaRPr/>
          </a:p>
        </p:txBody>
      </p:sp>
      <p:pic>
        <p:nvPicPr>
          <p:cNvPr id="2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96880" y="1806480"/>
            <a:ext cx="6400800" cy="491040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166" dur="indefinite" restart="never" nodeType="tmRoot">
          <p:childTnLst>
            <p:seq>
              <p:cTn id="16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Concluding Remarks</a:t>
            </a:r>
            <a:endParaRPr/>
          </a:p>
        </p:txBody>
      </p:sp>
      <p:sp>
        <p:nvSpPr>
          <p:cNvPr id="227" name="TextShape 2"/>
          <p:cNvSpPr txBox="1"/>
          <p:nvPr/>
        </p:nvSpPr>
        <p:spPr>
          <a:xfrm>
            <a:off x="365760" y="1554480"/>
            <a:ext cx="9326880" cy="5633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b="1" lang="en-US" sz="2600">
                <a:latin typeface="Century Schoolbook L"/>
              </a:rPr>
              <a:t>Future Work:</a:t>
            </a:r>
            <a:r>
              <a:rPr lang="en-US" sz="2600">
                <a:latin typeface="Century Schoolbook L"/>
              </a:rPr>
              <a:t>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Moving models and factor-level models into </a:t>
            </a:r>
            <a:r>
              <a:rPr b="1" lang="en-US" sz="2600">
                <a:latin typeface="Century Schoolbook L"/>
              </a:rPr>
              <a:t>network DB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600">
                <a:latin typeface="Century Schoolbook L"/>
              </a:rPr>
              <a:t>MR'd execution</a:t>
            </a:r>
            <a:r>
              <a:rPr lang="en-US" sz="2600">
                <a:latin typeface="Century Schoolbook L"/>
              </a:rPr>
              <a:t> &amp; throttling of model building/execution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600">
                <a:latin typeface="Century Schoolbook L"/>
              </a:rPr>
              <a:t>Visualization &amp; meta-analysis</a:t>
            </a:r>
            <a:r>
              <a:rPr lang="en-US" sz="2600">
                <a:latin typeface="Century Schoolbook L"/>
              </a:rPr>
              <a:t> of exploratory modeling results over time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Autonomous </a:t>
            </a:r>
            <a:r>
              <a:rPr b="1" lang="en-US" sz="2600">
                <a:latin typeface="Century Schoolbook L"/>
              </a:rPr>
              <a:t>feature</a:t>
            </a:r>
            <a:r>
              <a:rPr lang="en-US" sz="2600">
                <a:latin typeface="Century Schoolbook L"/>
              </a:rPr>
              <a:t> </a:t>
            </a:r>
            <a:r>
              <a:rPr b="1" lang="en-US" sz="2600">
                <a:latin typeface="Century Schoolbook L"/>
              </a:rPr>
              <a:t>exploration and generation</a:t>
            </a:r>
            <a:r>
              <a:rPr lang="en-US" sz="2600">
                <a:latin typeface="Century Schoolbook L"/>
              </a:rPr>
              <a:t> of conditional probability features, clustering (e.g, social network features)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600">
                <a:latin typeface="Century Schoolbook L"/>
              </a:rPr>
              <a:t>Boosting</a:t>
            </a:r>
            <a:r>
              <a:rPr lang="en-US" sz="2600">
                <a:latin typeface="Century Schoolbook L"/>
              </a:rPr>
              <a:t> of factor-level models and/or ensembles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Integration of </a:t>
            </a:r>
            <a:r>
              <a:rPr b="1" lang="en-US" sz="2600">
                <a:latin typeface="Century Schoolbook L"/>
              </a:rPr>
              <a:t>heterogeneous classifiers </a:t>
            </a:r>
            <a:r>
              <a:rPr lang="en-US" sz="2600">
                <a:latin typeface="Century Schoolbook L"/>
              </a:rPr>
              <a:t>for special cases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600">
                <a:latin typeface="Century Schoolbook L"/>
              </a:rPr>
              <a:t>Python</a:t>
            </a:r>
            <a:r>
              <a:rPr lang="en-US" sz="2600">
                <a:latin typeface="Century Schoolbook L"/>
              </a:rPr>
              <a:t>, SQL, </a:t>
            </a:r>
            <a:r>
              <a:rPr b="1" lang="en-US" sz="2600">
                <a:latin typeface="Century Schoolbook L"/>
              </a:rPr>
              <a:t>MR</a:t>
            </a:r>
            <a:r>
              <a:rPr lang="en-US" sz="2600">
                <a:latin typeface="Century Schoolbook L"/>
              </a:rPr>
              <a:t>, Spark, More </a:t>
            </a:r>
            <a:r>
              <a:rPr b="1" lang="en-US" sz="2600">
                <a:latin typeface="Century Schoolbook L"/>
              </a:rPr>
              <a:t>Datasets</a:t>
            </a:r>
            <a:r>
              <a:rPr lang="en-US" sz="2600">
                <a:latin typeface="Century Schoolbook L"/>
              </a:rPr>
              <a:t> to Examine</a:t>
            </a:r>
            <a:endParaRPr/>
          </a:p>
        </p:txBody>
      </p:sp>
    </p:spTree>
  </p:cSld>
  <p:transition spd="med">
    <p:pull dir="l"/>
  </p:transition>
  <p:timing>
    <p:tnLst>
      <p:par>
        <p:cTn id="168" dur="indefinite" restart="never" nodeType="tmRoot">
          <p:childTnLst>
            <p:seq>
              <p:cTn id="1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Application (Click Through Rate)</a:t>
            </a:r>
            <a:endParaRPr/>
          </a:p>
        </p:txBody>
      </p:sp>
      <p:sp>
        <p:nvSpPr>
          <p:cNvPr id="122" name="TextShape 2"/>
          <p:cNvSpPr txBox="1"/>
          <p:nvPr/>
        </p:nvSpPr>
        <p:spPr>
          <a:xfrm>
            <a:off x="365760" y="4206240"/>
            <a:ext cx="9326880" cy="2981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GIVEN: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600">
                <a:latin typeface="Century Schoolbook L"/>
              </a:rPr>
              <a:t>Log</a:t>
            </a:r>
            <a:r>
              <a:rPr lang="en-US" sz="2600">
                <a:latin typeface="Century Schoolbook L"/>
              </a:rPr>
              <a:t> of millions of </a:t>
            </a:r>
            <a:r>
              <a:rPr b="1" lang="en-US" sz="2600">
                <a:latin typeface="Century Schoolbook L"/>
              </a:rPr>
              <a:t>ad impressions</a:t>
            </a:r>
            <a:r>
              <a:rPr lang="en-US" sz="2600">
                <a:latin typeface="Century Schoolbook L"/>
              </a:rPr>
              <a:t> (presented to mobile users by this AdPlatform) along with a bit indicating whether each impression resulted in Click or NoClick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FEATURES (how each ad impression was exposed to the user):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i="1" lang="en-US" sz="2600">
                <a:latin typeface="Century Schoolbook L"/>
              </a:rPr>
              <a:t>anonymous</a:t>
            </a:r>
            <a:r>
              <a:rPr lang="en-US" sz="2600">
                <a:latin typeface="Century Schoolbook L"/>
              </a:rPr>
              <a:t> numerical features and factors accounting for </a:t>
            </a:r>
            <a:r>
              <a:rPr b="1" i="1" lang="en-US" sz="2600">
                <a:latin typeface="Century Schoolbook L"/>
              </a:rPr>
              <a:t>site</a:t>
            </a:r>
            <a:r>
              <a:rPr lang="en-US" sz="2600">
                <a:latin typeface="Century Schoolbook L"/>
              </a:rPr>
              <a:t> visited, </a:t>
            </a:r>
            <a:r>
              <a:rPr b="1" i="1" lang="en-US" sz="2600">
                <a:latin typeface="Century Schoolbook L"/>
              </a:rPr>
              <a:t>app</a:t>
            </a:r>
            <a:r>
              <a:rPr lang="en-US" sz="2600">
                <a:latin typeface="Century Schoolbook L"/>
              </a:rPr>
              <a:t> used, type of </a:t>
            </a:r>
            <a:r>
              <a:rPr b="1" i="1" lang="en-US" sz="2600">
                <a:latin typeface="Century Schoolbook L"/>
              </a:rPr>
              <a:t>device</a:t>
            </a:r>
            <a:r>
              <a:rPr lang="en-US" sz="2600">
                <a:latin typeface="Century Schoolbook L"/>
              </a:rPr>
              <a:t> and connectivity, </a:t>
            </a:r>
            <a:r>
              <a:rPr b="1" i="1" lang="en-US" sz="2600">
                <a:latin typeface="Century Schoolbook L"/>
              </a:rPr>
              <a:t>hour</a:t>
            </a:r>
            <a:r>
              <a:rPr lang="en-US" sz="2600">
                <a:latin typeface="Century Schoolbook L"/>
              </a:rPr>
              <a:t>, etc.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PREDICT: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the</a:t>
            </a:r>
            <a:r>
              <a:rPr b="1" lang="en-US" sz="2600">
                <a:latin typeface="Century Schoolbook L"/>
              </a:rPr>
              <a:t> Click Probability (</a:t>
            </a:r>
            <a:r>
              <a:rPr b="1" i="1" lang="en-US" sz="2600">
                <a:latin typeface="Century Schoolbook L"/>
              </a:rPr>
              <a:t>ClickProb</a:t>
            </a:r>
            <a:r>
              <a:rPr b="1" lang="en-US" sz="2600">
                <a:latin typeface="Century Schoolbook L"/>
              </a:rPr>
              <a:t>) </a:t>
            </a:r>
            <a:r>
              <a:rPr lang="en-US" sz="2600">
                <a:latin typeface="Century Schoolbook L"/>
              </a:rPr>
              <a:t>of ad impression for test samples</a:t>
            </a:r>
            <a:endParaRPr/>
          </a:p>
        </p:txBody>
      </p:sp>
      <p:pic>
        <p:nvPicPr>
          <p:cNvPr id="1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42480" y="1479600"/>
            <a:ext cx="5486400" cy="2642760"/>
          </a:xfrm>
          <a:prstGeom prst="rect">
            <a:avLst/>
          </a:prstGeom>
          <a:ln>
            <a:noFill/>
          </a:ln>
        </p:spPr>
      </p:pic>
      <p:sp>
        <p:nvSpPr>
          <p:cNvPr id="124" name="Line 3"/>
          <p:cNvSpPr/>
          <p:nvPr/>
        </p:nvSpPr>
        <p:spPr>
          <a:xfrm>
            <a:off x="7589520" y="2651760"/>
            <a:ext cx="640080" cy="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25" name="CustomShape 4"/>
          <p:cNvSpPr/>
          <p:nvPr/>
        </p:nvSpPr>
        <p:spPr>
          <a:xfrm>
            <a:off x="8229600" y="2358000"/>
            <a:ext cx="822960" cy="640080"/>
          </a:xfrm>
          <a:prstGeom prst="rect">
            <a:avLst/>
          </a:prstGeom>
          <a:solidFill>
            <a:srgbClr val="666666"/>
          </a:solidFill>
          <a:ln>
            <a:solidFill>
              <a:srgbClr val="666666"/>
            </a:solidFill>
          </a:ln>
        </p:spPr>
        <p:txBody>
          <a:bodyPr wrap="none" lIns="90000" rIns="90000" tIns="45000" bIns="45000" anchor="ctr"/>
          <a:p>
            <a:pPr algn="ctr"/>
            <a:r>
              <a:rPr b="1" lang="en-US">
                <a:solidFill>
                  <a:srgbClr val="ffffff"/>
                </a:solidFill>
                <a:latin typeface="Arial"/>
              </a:rPr>
              <a:t>ML</a:t>
            </a:r>
            <a:endParaRPr/>
          </a:p>
        </p:txBody>
      </p:sp>
      <p:sp>
        <p:nvSpPr>
          <p:cNvPr id="126" name="Line 5"/>
          <p:cNvSpPr/>
          <p:nvPr/>
        </p:nvSpPr>
        <p:spPr>
          <a:xfrm flipH="1">
            <a:off x="8631360" y="3017520"/>
            <a:ext cx="19080" cy="620280"/>
          </a:xfrm>
          <a:prstGeom prst="line">
            <a:avLst/>
          </a:prstGeom>
          <a:ln w="763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27" name="TextShape 6"/>
          <p:cNvSpPr txBox="1"/>
          <p:nvPr/>
        </p:nvSpPr>
        <p:spPr>
          <a:xfrm>
            <a:off x="7952760" y="3657600"/>
            <a:ext cx="13741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latin typeface="Arial"/>
              </a:rPr>
              <a:t>ClickProbs</a:t>
            </a:r>
            <a:endParaRPr/>
          </a:p>
        </p:txBody>
      </p:sp>
    </p:spTree>
  </p:cSld>
  <p:transition spd="med">
    <p:pull dir="l"/>
  </p:transition>
  <p:timing>
    <p:tnLst>
      <p:par>
        <p:cTn id="3" dur="indefinite" restart="never" nodeType="tmRoot">
          <p:childTnLst>
            <p:seq>
              <p:cTn id="4" nodeType="mainSeq">
                <p:childTnLst>
                  <p:par>
                    <p:cTn id="5" fill="freeze">
                      <p:stCondLst>
                        <p:cond delay="0"/>
                      </p:stCondLst>
                      <p:childTnLst>
                        <p:par>
                          <p:cTn id="6" fill="freeze">
                            <p:stCondLst>
                              <p:cond delay="0"/>
                            </p:stCondLst>
                            <p:childTnLst>
                              <p:par>
                                <p:cTn id="7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b="1" lang="en-US" sz="3390">
                <a:latin typeface="Century Schoolbook L"/>
              </a:rPr>
              <a:t>Appendix Section</a:t>
            </a:r>
            <a:endParaRPr/>
          </a:p>
        </p:txBody>
      </p:sp>
      <p:sp>
        <p:nvSpPr>
          <p:cNvPr id="229" name="TextShape 2"/>
          <p:cNvSpPr txBox="1"/>
          <p:nvPr/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3200">
                <a:latin typeface="Arial"/>
              </a:rPr>
              <a:t>End of Presentation</a:t>
            </a:r>
            <a:endParaRPr/>
          </a:p>
        </p:txBody>
      </p:sp>
    </p:spTree>
  </p:cSld>
  <p:transition spd="med">
    <p:pull dir="l"/>
  </p:transition>
  <p:timing>
    <p:tnLst>
      <p:par>
        <p:cTn id="170" dur="indefinite" restart="never" nodeType="tmRoot">
          <p:childTnLst>
            <p:seq>
              <p:cTn id="17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Misc Slides: Background</a:t>
            </a:r>
            <a:endParaRPr/>
          </a:p>
        </p:txBody>
      </p:sp>
      <p:sp>
        <p:nvSpPr>
          <p:cNvPr id="231" name="TextShape 2"/>
          <p:cNvSpPr txBox="1"/>
          <p:nvPr/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Software Systems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Telephony and Intelligent (1-800) Networks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Multimedia Groupware (Asynchronous Collaboration)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Scalable Cloud Systems for Media (IP)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Measurements (Stationary Detection)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Data Mining and Machine Learning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DNA alignment prototyping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Retraining Post Doc in Social Network Analysis of Newsgroups 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Malware Detection system (Windows and Android)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Education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Ph.D Computer Science &amp; Engineering (1997)</a:t>
            </a:r>
            <a:endParaRPr/>
          </a:p>
        </p:txBody>
      </p:sp>
    </p:spTree>
  </p:cSld>
  <p:transition spd="med">
    <p:pull dir="l"/>
  </p:transition>
  <p:timing>
    <p:tnLst>
      <p:par>
        <p:cTn id="172" dur="indefinite" restart="never" nodeType="tmRoot">
          <p:childTnLst>
            <p:seq>
              <p:cTn id="17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504000" y="576000"/>
            <a:ext cx="827424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Dataset Details &amp; Illustrative Samples</a:t>
            </a:r>
            <a:endParaRPr/>
          </a:p>
        </p:txBody>
      </p:sp>
      <p:pic>
        <p:nvPicPr>
          <p:cNvPr id="2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34320" y="1480320"/>
            <a:ext cx="6400800" cy="2249280"/>
          </a:xfrm>
          <a:prstGeom prst="rect">
            <a:avLst/>
          </a:prstGeom>
          <a:ln>
            <a:noFill/>
          </a:ln>
        </p:spPr>
      </p:pic>
      <p:sp>
        <p:nvSpPr>
          <p:cNvPr id="234" name="TextShape 2"/>
          <p:cNvSpPr txBox="1"/>
          <p:nvPr/>
        </p:nvSpPr>
        <p:spPr>
          <a:xfrm>
            <a:off x="457200" y="1704240"/>
            <a:ext cx="1645920" cy="54280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 sz="2000">
                <a:latin typeface="Century Schoolbook L"/>
              </a:rPr>
              <a:t>Some details of the Dataset</a:t>
            </a: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50000"/>
              </a:lnSpc>
              <a:buSzPct val="45000"/>
              <a:buFont typeface="StarSymbol"/>
              <a:buChar char=""/>
            </a:pPr>
            <a:r>
              <a:rPr lang="en-US" sz="2000">
                <a:latin typeface="Century Schoolbook L"/>
              </a:rPr>
              <a:t>A look at the raw data...</a:t>
            </a:r>
            <a:endParaRPr/>
          </a:p>
        </p:txBody>
      </p:sp>
      <p:pic>
        <p:nvPicPr>
          <p:cNvPr id="235" name="" descr=""/>
          <p:cNvPicPr/>
          <p:nvPr/>
        </p:nvPicPr>
        <p:blipFill>
          <a:blip r:embed="rId2"/>
          <a:srcRect l="1328973" t="135828" r="0" b="135828"/>
          <a:stretch>
            <a:fillRect/>
          </a:stretch>
        </p:blipFill>
        <p:spPr>
          <a:xfrm>
            <a:off x="2326320" y="5656680"/>
            <a:ext cx="7407000" cy="153576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3"/>
          <a:srcRect l="0" t="0" r="1312361" b="135828"/>
          <a:stretch>
            <a:fillRect/>
          </a:stretch>
        </p:blipFill>
        <p:spPr>
          <a:xfrm>
            <a:off x="2005200" y="3947760"/>
            <a:ext cx="7407000" cy="165456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174" dur="indefinite" restart="never" nodeType="tmRoot">
          <p:childTnLst>
            <p:seq>
              <p:cTn id="17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504000" y="378360"/>
            <a:ext cx="7200000" cy="111564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Miscellaneous Appendix Slides:</a:t>
            </a:r>
            <a:r>
              <a:rPr lang="en-US" sz="3390">
                <a:latin typeface="Century Schoolbook L"/>
              </a:rPr>
              <a:t>
</a:t>
            </a:r>
            <a:r>
              <a:rPr lang="en-US" sz="3390">
                <a:latin typeface="Century Schoolbook L"/>
              </a:rPr>
              <a:t>Correlation Between Features</a:t>
            </a:r>
            <a:endParaRPr/>
          </a:p>
        </p:txBody>
      </p:sp>
      <p:pic>
        <p:nvPicPr>
          <p:cNvPr id="2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89200" y="1496880"/>
            <a:ext cx="8229600" cy="547740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176" dur="indefinite" restart="never" nodeType="tmRoot">
          <p:childTnLst>
            <p:seq>
              <p:cTn id="17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504000" y="576000"/>
            <a:ext cx="918864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Misc. Slides: Dataset Details (1% subsample)</a:t>
            </a:r>
            <a:endParaRPr/>
          </a:p>
        </p:txBody>
      </p:sp>
      <p:pic>
        <p:nvPicPr>
          <p:cNvPr id="24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37760" y="1415520"/>
            <a:ext cx="9144000" cy="576072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178" dur="indefinite" restart="never" nodeType="tmRoot">
          <p:childTnLst>
            <p:seq>
              <p:cTn id="17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576000"/>
            <a:ext cx="864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Baseline Classifier &amp; Performance</a:t>
            </a:r>
            <a:endParaRPr/>
          </a:p>
        </p:txBody>
      </p:sp>
      <p:pic>
        <p:nvPicPr>
          <p:cNvPr id="242" name="" descr=""/>
          <p:cNvPicPr/>
          <p:nvPr/>
        </p:nvPicPr>
        <p:blipFill>
          <a:blip r:embed="rId1"/>
          <a:srcRect l="0" t="0" r="-2309153" b="0"/>
          <a:stretch>
            <a:fillRect/>
          </a:stretch>
        </p:blipFill>
        <p:spPr>
          <a:xfrm>
            <a:off x="2058480" y="1920240"/>
            <a:ext cx="1097280" cy="2560320"/>
          </a:xfrm>
          <a:prstGeom prst="rect">
            <a:avLst/>
          </a:prstGeom>
          <a:ln>
            <a:noFill/>
          </a:ln>
        </p:spPr>
      </p:pic>
      <p:sp>
        <p:nvSpPr>
          <p:cNvPr id="243" name="TextShape 2"/>
          <p:cNvSpPr txBox="1"/>
          <p:nvPr/>
        </p:nvSpPr>
        <p:spPr>
          <a:xfrm>
            <a:off x="365760" y="4478760"/>
            <a:ext cx="9235440" cy="5418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Log Loss metric is intuitively different to F-ratio</a:t>
            </a:r>
            <a:endParaRPr/>
          </a:p>
        </p:txBody>
      </p:sp>
      <p:pic>
        <p:nvPicPr>
          <p:cNvPr id="244" name="" descr=""/>
          <p:cNvPicPr/>
          <p:nvPr/>
        </p:nvPicPr>
        <p:blipFill>
          <a:blip r:embed="rId2"/>
          <a:srcRect l="0" t="0" r="2207480" b="0"/>
          <a:stretch>
            <a:fillRect/>
          </a:stretch>
        </p:blipFill>
        <p:spPr>
          <a:xfrm>
            <a:off x="856080" y="5004000"/>
            <a:ext cx="1280160" cy="1005840"/>
          </a:xfrm>
          <a:prstGeom prst="rect">
            <a:avLst/>
          </a:prstGeom>
          <a:ln>
            <a:noFill/>
          </a:ln>
        </p:spPr>
      </p:pic>
      <p:sp>
        <p:nvSpPr>
          <p:cNvPr id="245" name="TextShape 3"/>
          <p:cNvSpPr txBox="1"/>
          <p:nvPr/>
        </p:nvSpPr>
        <p:spPr>
          <a:xfrm>
            <a:off x="365760" y="1429200"/>
            <a:ext cx="9235440" cy="4910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Problem affine to ensemble of DT to address over-fitting</a:t>
            </a:r>
            <a:endParaRPr/>
          </a:p>
        </p:txBody>
      </p:sp>
      <p:pic>
        <p:nvPicPr>
          <p:cNvPr id="24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851040" y="6180120"/>
            <a:ext cx="1280160" cy="93276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280960" y="6171480"/>
            <a:ext cx="7315200" cy="93276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280960" y="4961880"/>
            <a:ext cx="7315200" cy="1005840"/>
          </a:xfrm>
          <a:prstGeom prst="rect">
            <a:avLst/>
          </a:prstGeom>
          <a:ln>
            <a:noFill/>
          </a:ln>
        </p:spPr>
      </p:pic>
      <p:pic>
        <p:nvPicPr>
          <p:cNvPr id="249" name="" descr=""/>
          <p:cNvPicPr/>
          <p:nvPr/>
        </p:nvPicPr>
        <p:blipFill>
          <a:blip r:embed="rId6"/>
          <a:srcRect l="1427891" t="0" r="0" b="0"/>
          <a:stretch>
            <a:fillRect/>
          </a:stretch>
        </p:blipFill>
        <p:spPr>
          <a:xfrm>
            <a:off x="3180960" y="1926360"/>
            <a:ext cx="4270320" cy="256032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180" dur="indefinite" restart="never" nodeType="tmRoot">
          <p:childTnLst>
            <p:seq>
              <p:cTn id="181" nodeType="mainSeq">
                <p:childTnLst>
                  <p:par>
                    <p:cTn id="182" fill="freeze">
                      <p:stCondLst>
                        <p:cond delay="indefinite"/>
                      </p:stCondLst>
                      <p:childTnLst>
                        <p:par>
                          <p:cTn id="183" fill="freeze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freeze">
                            <p:stCondLst>
                              <p:cond delay="1"/>
                            </p:stCondLst>
                            <p:childTnLst>
                              <p:par>
                                <p:cTn id="187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504000" y="378360"/>
            <a:ext cx="8731440" cy="111564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Miscellaneous Appendix Slides</a:t>
            </a:r>
            <a:r>
              <a:rPr lang="en-US" sz="3390">
                <a:latin typeface="Century Schoolbook L"/>
              </a:rPr>
              <a:t>
</a:t>
            </a:r>
            <a:r>
              <a:rPr lang="en-US" sz="3390">
                <a:latin typeface="Century Schoolbook L"/>
              </a:rPr>
              <a:t>Time Span of the CV Folds[1:540]</a:t>
            </a:r>
            <a:endParaRPr/>
          </a:p>
        </p:txBody>
      </p:sp>
      <p:pic>
        <p:nvPicPr>
          <p:cNvPr id="2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9400" y="1584000"/>
            <a:ext cx="9039600" cy="542376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189" dur="indefinite" restart="never" nodeType="tmRoot">
          <p:childTnLst>
            <p:seq>
              <p:cTn id="1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504000" y="371160"/>
            <a:ext cx="8914320" cy="112968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CV Log Loss vs. Other Metrics</a:t>
            </a:r>
            <a:r>
              <a:rPr lang="en-US" sz="3390">
                <a:latin typeface="Century Schoolbook L"/>
              </a:rPr>
              <a:t>
</a:t>
            </a:r>
            <a:r>
              <a:rPr i="1" lang="en-US" sz="3390">
                <a:latin typeface="Century Schoolbook L"/>
              </a:rPr>
              <a:t>(lowess(x, f=1/100))</a:t>
            </a:r>
            <a:endParaRPr/>
          </a:p>
        </p:txBody>
      </p:sp>
      <p:pic>
        <p:nvPicPr>
          <p:cNvPr id="2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9400" y="1463040"/>
            <a:ext cx="9039600" cy="542376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191" dur="indefinite" restart="never" nodeType="tmRoot">
          <p:childTnLst>
            <p:seq>
              <p:cTn id="1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extShape 1"/>
          <p:cNvSpPr txBox="1"/>
          <p:nvPr/>
        </p:nvSpPr>
        <p:spPr>
          <a:xfrm>
            <a:off x="504000" y="576000"/>
            <a:ext cx="937152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Exploration modeling applied to H[i] factors</a:t>
            </a:r>
            <a:endParaRPr/>
          </a:p>
        </p:txBody>
      </p:sp>
      <p:pic>
        <p:nvPicPr>
          <p:cNvPr id="2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0" y="1665360"/>
            <a:ext cx="3657600" cy="274320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61920" y="4561920"/>
            <a:ext cx="4297680" cy="267912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3"/>
          <a:srcRect l="0" t="0" r="824045" b="0"/>
          <a:stretch>
            <a:fillRect/>
          </a:stretch>
        </p:blipFill>
        <p:spPr>
          <a:xfrm>
            <a:off x="1380960" y="4821840"/>
            <a:ext cx="2926080" cy="241416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65760" y="1446480"/>
            <a:ext cx="5486400" cy="329184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193" dur="indefinite" restart="never" nodeType="tmRoot">
          <p:childTnLst>
            <p:seq>
              <p:cTn id="1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504000" y="378360"/>
            <a:ext cx="8640000" cy="111564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Misc. Slides:</a:t>
            </a:r>
            <a:r>
              <a:rPr lang="en-US" sz="3390">
                <a:latin typeface="Century Schoolbook L"/>
              </a:rPr>
              <a:t>
</a:t>
            </a:r>
            <a:r>
              <a:rPr lang="en-US" sz="3390">
                <a:latin typeface="Century Schoolbook L"/>
              </a:rPr>
              <a:t>Histograms of Model's LogLoss (CVFold[i])</a:t>
            </a:r>
            <a:endParaRPr/>
          </a:p>
        </p:txBody>
      </p:sp>
      <p:pic>
        <p:nvPicPr>
          <p:cNvPr id="2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8720" y="1708560"/>
            <a:ext cx="8678160" cy="542376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195" dur="indefinite" restart="never" nodeType="tmRoot">
          <p:childTnLst>
            <p:seq>
              <p:cTn id="1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Quick Look at the Features</a:t>
            </a:r>
            <a:endParaRPr/>
          </a:p>
        </p:txBody>
      </p:sp>
      <p:sp>
        <p:nvSpPr>
          <p:cNvPr id="129" name="TextShape 2"/>
          <p:cNvSpPr txBox="1"/>
          <p:nvPr/>
        </p:nvSpPr>
        <p:spPr>
          <a:xfrm>
            <a:off x="504000" y="576000"/>
            <a:ext cx="8640000" cy="720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pic>
        <p:nvPicPr>
          <p:cNvPr id="13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37760" y="1443600"/>
            <a:ext cx="9144000" cy="5760720"/>
          </a:xfrm>
          <a:prstGeom prst="rect">
            <a:avLst/>
          </a:prstGeom>
          <a:ln>
            <a:noFill/>
          </a:ln>
        </p:spPr>
      </p:pic>
      <p:sp>
        <p:nvSpPr>
          <p:cNvPr id="131" name="TextShape 3"/>
          <p:cNvSpPr txBox="1"/>
          <p:nvPr/>
        </p:nvSpPr>
        <p:spPr>
          <a:xfrm>
            <a:off x="1645920" y="1920240"/>
            <a:ext cx="5097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latin typeface="Arial"/>
              </a:rPr>
              <a:t>4:1</a:t>
            </a:r>
            <a:endParaRPr/>
          </a:p>
        </p:txBody>
      </p:sp>
      <p:sp>
        <p:nvSpPr>
          <p:cNvPr id="132" name="Line 4"/>
          <p:cNvSpPr/>
          <p:nvPr/>
        </p:nvSpPr>
        <p:spPr>
          <a:xfrm flipH="1">
            <a:off x="5852160" y="1920240"/>
            <a:ext cx="731520" cy="1828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33" name="TextShape 5"/>
          <p:cNvSpPr txBox="1"/>
          <p:nvPr/>
        </p:nvSpPr>
        <p:spPr>
          <a:xfrm>
            <a:off x="6225840" y="1658520"/>
            <a:ext cx="24955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latin typeface="Arial"/>
              </a:rPr>
              <a:t>2 out of 6 banner pos</a:t>
            </a:r>
            <a:endParaRPr/>
          </a:p>
        </p:txBody>
      </p:sp>
      <p:sp>
        <p:nvSpPr>
          <p:cNvPr id="134" name="TextShape 6"/>
          <p:cNvSpPr txBox="1"/>
          <p:nvPr/>
        </p:nvSpPr>
        <p:spPr>
          <a:xfrm>
            <a:off x="3383280" y="1737360"/>
            <a:ext cx="91440" cy="430200"/>
          </a:xfrm>
          <a:prstGeom prst="rect">
            <a:avLst/>
          </a:prstGeom>
        </p:spPr>
      </p:sp>
      <p:sp>
        <p:nvSpPr>
          <p:cNvPr id="135" name="TextShape 7"/>
          <p:cNvSpPr txBox="1"/>
          <p:nvPr/>
        </p:nvSpPr>
        <p:spPr>
          <a:xfrm>
            <a:off x="3203280" y="1645920"/>
            <a:ext cx="3207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latin typeface="Arial"/>
              </a:rPr>
              <a:t>F</a:t>
            </a:r>
            <a:endParaRPr/>
          </a:p>
        </p:txBody>
      </p:sp>
      <p:sp>
        <p:nvSpPr>
          <p:cNvPr id="136" name="TextShape 8"/>
          <p:cNvSpPr txBox="1"/>
          <p:nvPr/>
        </p:nvSpPr>
        <p:spPr>
          <a:xfrm>
            <a:off x="4319640" y="1645920"/>
            <a:ext cx="3207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latin typeface="Arial"/>
              </a:rPr>
              <a:t>F</a:t>
            </a:r>
            <a:endParaRPr/>
          </a:p>
        </p:txBody>
      </p:sp>
      <p:sp>
        <p:nvSpPr>
          <p:cNvPr id="137" name="Line 9"/>
          <p:cNvSpPr/>
          <p:nvPr/>
        </p:nvSpPr>
        <p:spPr>
          <a:xfrm flipH="1">
            <a:off x="5906880" y="4631760"/>
            <a:ext cx="182880" cy="45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38" name="TextShape 10"/>
          <p:cNvSpPr txBox="1"/>
          <p:nvPr/>
        </p:nvSpPr>
        <p:spPr>
          <a:xfrm>
            <a:off x="6035040" y="4500000"/>
            <a:ext cx="13878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latin typeface="Arial"/>
              </a:rPr>
              <a:t>anomalous</a:t>
            </a:r>
            <a:endParaRPr/>
          </a:p>
        </p:txBody>
      </p:sp>
      <p:sp>
        <p:nvSpPr>
          <p:cNvPr id="139" name="Line 11"/>
          <p:cNvSpPr/>
          <p:nvPr/>
        </p:nvSpPr>
        <p:spPr>
          <a:xfrm flipH="1">
            <a:off x="770040" y="4754880"/>
            <a:ext cx="182880" cy="45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0" name="TextShape 12"/>
          <p:cNvSpPr txBox="1"/>
          <p:nvPr/>
        </p:nvSpPr>
        <p:spPr>
          <a:xfrm>
            <a:off x="898200" y="4623120"/>
            <a:ext cx="13878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latin typeface="Arial"/>
              </a:rPr>
              <a:t>anomalous</a:t>
            </a:r>
            <a:endParaRPr/>
          </a:p>
        </p:txBody>
      </p:sp>
      <p:sp>
        <p:nvSpPr>
          <p:cNvPr id="141" name="Line 13"/>
          <p:cNvSpPr/>
          <p:nvPr/>
        </p:nvSpPr>
        <p:spPr>
          <a:xfrm flipH="1">
            <a:off x="3602160" y="6179040"/>
            <a:ext cx="182880" cy="45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42" name="TextShape 14"/>
          <p:cNvSpPr txBox="1"/>
          <p:nvPr/>
        </p:nvSpPr>
        <p:spPr>
          <a:xfrm>
            <a:off x="3333600" y="5979600"/>
            <a:ext cx="979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i="1" lang="en-US">
                <a:latin typeface="Arial"/>
              </a:rPr>
              <a:t>Class 0</a:t>
            </a:r>
            <a:endParaRPr/>
          </a:p>
        </p:txBody>
      </p:sp>
    </p:spTree>
  </p:cSld>
  <p:transition spd="med">
    <p:pull dir="l"/>
  </p:transition>
  <p:timing>
    <p:tnLst>
      <p:par>
        <p:cTn id="9" dur="indefinite" restart="never" nodeType="tmRoot">
          <p:childTnLst>
            <p:seq>
              <p:cTn id="10" nodeType="mainSeq">
                <p:childTnLst>
                  <p:par>
                    <p:cTn id="11" fill="freeze">
                      <p:stCondLst>
                        <p:cond delay="0"/>
                      </p:stCondLst>
                      <p:childTnLst>
                        <p:par>
                          <p:cTn id="12" fill="freeze">
                            <p:stCondLst>
                              <p:cond delay="0"/>
                            </p:stCondLst>
                            <p:childTnLst>
                              <p:par>
                                <p:cTn id="13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freeze">
                            <p:stCondLst>
                              <p:cond delay="1000"/>
                            </p:stCondLst>
                            <p:childTnLst>
                              <p:par>
                                <p:cTn id="16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freeze">
                            <p:stCondLst>
                              <p:cond delay="3001"/>
                            </p:stCondLst>
                            <p:childTnLst>
                              <p:par>
                                <p:cTn id="19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freeze">
                            <p:stCondLst>
                              <p:cond delay="5003"/>
                            </p:stCondLst>
                            <p:childTnLst>
                              <p:par>
                                <p:cTn id="22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freeze">
                            <p:stCondLst>
                              <p:cond delay="7003"/>
                            </p:stCondLst>
                            <p:childTnLst>
                              <p:par>
                                <p:cTn id="25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freeze">
                            <p:stCondLst>
                              <p:cond delay="9005"/>
                            </p:stCondLst>
                            <p:childTnLst>
                              <p:par>
                                <p:cTn id="28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freeze">
                            <p:stCondLst>
                              <p:cond delay="11006"/>
                            </p:stCondLst>
                            <p:childTnLst>
                              <p:par>
                                <p:cTn id="31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504000" y="378360"/>
            <a:ext cx="7200000" cy="111564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Miscellaneous Slides:</a:t>
            </a:r>
            <a:r>
              <a:rPr lang="en-US" sz="3390">
                <a:latin typeface="Century Schoolbook L"/>
              </a:rPr>
              <a:t>
</a:t>
            </a:r>
            <a:r>
              <a:rPr lang="en-US" sz="3390">
                <a:latin typeface="Century Schoolbook L"/>
              </a:rPr>
              <a:t>Reference</a:t>
            </a:r>
            <a:endParaRPr/>
          </a:p>
        </p:txBody>
      </p:sp>
      <p:sp>
        <p:nvSpPr>
          <p:cNvPr id="262" name="TextShape 2"/>
          <p:cNvSpPr txBox="1"/>
          <p:nvPr/>
        </p:nvSpPr>
        <p:spPr>
          <a:xfrm>
            <a:off x="365760" y="1764000"/>
            <a:ext cx="9326880" cy="54237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Research Papers: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ClickThru: Yahoo, Google, Microsoft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Ensembles: Boosting, Bagging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Kaggle Avazu: </a:t>
            </a:r>
            <a:r>
              <a:rPr lang="en-US" sz="2600">
                <a:latin typeface="Century Schoolbook L"/>
              </a:rPr>
              <a:t>https://www.kaggle.com/c/avazu-ctr-prediction</a:t>
            </a:r>
            <a:r>
              <a:rPr lang="en-US" sz="2600">
                <a:latin typeface="Century Schoolbook L"/>
              </a:rPr>
              <a:t>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R code: </a:t>
            </a:r>
            <a:r>
              <a:rPr lang="en-US" sz="2600">
                <a:latin typeface="Century Schoolbook L"/>
              </a:rPr>
              <a:t>http://bitbucket.org/nelsonmanohar/machinelearning/</a:t>
            </a:r>
            <a:r>
              <a:rPr lang="en-US" sz="2600">
                <a:latin typeface="Century Schoolbook L"/>
              </a:rPr>
              <a:t>  </a:t>
            </a:r>
            <a:endParaRPr/>
          </a:p>
        </p:txBody>
      </p:sp>
    </p:spTree>
  </p:cSld>
  <p:transition spd="med">
    <p:pull dir="l"/>
  </p:transition>
  <p:timing>
    <p:tnLst>
      <p:par>
        <p:cTn id="197" dur="indefinite" restart="never" nodeType="tmRoot">
          <p:childTnLst>
            <p:seq>
              <p:cTn id="1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Underlying Problem</a:t>
            </a:r>
            <a:endParaRPr/>
          </a:p>
        </p:txBody>
      </p:sp>
      <p:sp>
        <p:nvSpPr>
          <p:cNvPr id="144" name="TextShape 2"/>
          <p:cNvSpPr txBox="1"/>
          <p:nvPr/>
        </p:nvSpPr>
        <p:spPr>
          <a:xfrm>
            <a:off x="365760" y="1554480"/>
            <a:ext cx="3200400" cy="32918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With respect to given features: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Domain knowledge missing (features are anonymous and no details given)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Clicks samples are quite similar to NoClicks samples</a:t>
            </a:r>
            <a:endParaRPr/>
          </a:p>
        </p:txBody>
      </p:sp>
      <p:pic>
        <p:nvPicPr>
          <p:cNvPr id="145" name="" descr=""/>
          <p:cNvPicPr/>
          <p:nvPr/>
        </p:nvPicPr>
        <p:blipFill>
          <a:blip r:embed="rId1"/>
          <a:srcRect l="0" t="0" r="-1334979" b="1312333"/>
          <a:stretch>
            <a:fillRect/>
          </a:stretch>
        </p:blipFill>
        <p:spPr>
          <a:xfrm>
            <a:off x="3821040" y="1464840"/>
            <a:ext cx="5486400" cy="409644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2"/>
          <a:srcRect l="0" t="0" r="0" b="832786"/>
          <a:stretch>
            <a:fillRect/>
          </a:stretch>
        </p:blipFill>
        <p:spPr>
          <a:xfrm>
            <a:off x="3768120" y="5880600"/>
            <a:ext cx="2103480" cy="112428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49040" y="1446480"/>
            <a:ext cx="5486400" cy="4114800"/>
          </a:xfrm>
          <a:prstGeom prst="rect">
            <a:avLst/>
          </a:prstGeom>
          <a:ln>
            <a:noFill/>
          </a:ln>
        </p:spPr>
      </p:pic>
      <p:sp>
        <p:nvSpPr>
          <p:cNvPr id="148" name="TextShape 3"/>
          <p:cNvSpPr txBox="1"/>
          <p:nvPr/>
        </p:nvSpPr>
        <p:spPr>
          <a:xfrm>
            <a:off x="207720" y="5303520"/>
            <a:ext cx="3358440" cy="192024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Schoolbook L"/>
              </a:rPr>
              <a:t>Predictive Baseline: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entury Schoolbook L"/>
              </a:rPr>
              <a:t>How well do Dummy Classifiers do with this data?</a:t>
            </a:r>
            <a:endParaRPr/>
          </a:p>
        </p:txBody>
      </p:sp>
    </p:spTree>
  </p:cSld>
  <p:transition spd="med">
    <p:pull dir="l"/>
  </p:transition>
  <p:timing>
    <p:tnLst>
      <p:par>
        <p:cTn id="33" dur="indefinite" restart="never" nodeType="tmRoot">
          <p:childTnLst>
            <p:seq>
              <p:cTn id="34" nodeType="mainSeq">
                <p:childTnLst>
                  <p:par>
                    <p:cTn id="35" fill="freeze">
                      <p:stCondLst>
                        <p:cond delay="indefinite"/>
                      </p:stCondLst>
                      <p:childTnLst>
                        <p:par>
                          <p:cTn id="36" fill="freeze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freeze">
                            <p:stCondLst>
                              <p:cond delay="1"/>
                            </p:stCondLst>
                            <p:childTnLst>
                              <p:par>
                                <p:cTn id="40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freeze">
                            <p:stCondLst>
                              <p:cond delay="2001"/>
                            </p:stCondLst>
                            <p:childTnLst>
                              <p:par>
                                <p:cTn id="43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freeze">
                            <p:stCondLst>
                              <p:cond delay="4003"/>
                            </p:stCondLst>
                            <p:childTnLst>
                              <p:par>
                                <p:cTn id="46" nodeType="afterEffect" fill="hold" presetClass="entr" presetID="1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freeze">
                      <p:stCondLst>
                        <p:cond delay="indefinite"/>
                      </p:stCondLst>
                      <p:childTnLst>
                        <p:par>
                          <p:cTn id="49" fill="freeze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2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576000"/>
            <a:ext cx="864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Basic Feature Generation</a:t>
            </a:r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365760" y="1554480"/>
            <a:ext cx="3017520" cy="5633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Temporal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Day, Hour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Probabilities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P(Click|Factor_Level)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Interval Cuts: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Num. Factor Levels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Top N</a:t>
            </a:r>
            <a:endParaRPr/>
          </a:p>
        </p:txBody>
      </p:sp>
      <p:pic>
        <p:nvPicPr>
          <p:cNvPr id="1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82720" y="5577840"/>
            <a:ext cx="2743200" cy="164592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566160" y="1828800"/>
            <a:ext cx="2743200" cy="160920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566160" y="3713040"/>
            <a:ext cx="2743200" cy="16185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rcRect l="0" t="0" r="1357079" b="0"/>
          <a:stretch>
            <a:fillRect/>
          </a:stretch>
        </p:blipFill>
        <p:spPr>
          <a:xfrm>
            <a:off x="6802560" y="1278000"/>
            <a:ext cx="2468880" cy="152712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5"/>
          <a:srcRect l="1320071" t="0" r="0" b="0"/>
          <a:stretch>
            <a:fillRect/>
          </a:stretch>
        </p:blipFill>
        <p:spPr>
          <a:xfrm>
            <a:off x="7162560" y="2782080"/>
            <a:ext cx="2468880" cy="1444680"/>
          </a:xfrm>
          <a:prstGeom prst="rect">
            <a:avLst/>
          </a:prstGeom>
          <a:ln>
            <a:noFill/>
          </a:ln>
        </p:spPr>
      </p:pic>
      <p:pic>
        <p:nvPicPr>
          <p:cNvPr id="156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783120" y="4376880"/>
            <a:ext cx="2468880" cy="155448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6766560" y="6177960"/>
            <a:ext cx="2468880" cy="105156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53" dur="indefinite" restart="never" nodeType="tmRoot">
          <p:childTnLst>
            <p:seq>
              <p:cTn id="54" nodeType="mainSeq">
                <p:childTnLst>
                  <p:par>
                    <p:cTn id="55" fill="freeze">
                      <p:stCondLst>
                        <p:cond delay="0"/>
                      </p:stCondLst>
                      <p:childTnLst>
                        <p:par>
                          <p:cTn id="56" fill="freeze">
                            <p:stCondLst>
                              <p:cond delay="0"/>
                            </p:stCondLst>
                            <p:childTnLst>
                              <p:par>
                                <p:cTn id="57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freeze">
                            <p:stCondLst>
                              <p:cond delay="1000"/>
                            </p:stCondLst>
                            <p:childTnLst>
                              <p:par>
                                <p:cTn id="60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freeze">
                            <p:stCondLst>
                              <p:cond delay="1002"/>
                            </p:stCondLst>
                            <p:childTnLst>
                              <p:par>
                                <p:cTn id="63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freeze">
                            <p:stCondLst>
                              <p:cond delay="2003"/>
                            </p:stCondLst>
                            <p:childTnLst>
                              <p:par>
                                <p:cTn id="66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freeze">
                            <p:stCondLst>
                              <p:cond delay="2004"/>
                            </p:stCondLst>
                            <p:childTnLst>
                              <p:par>
                                <p:cTn id="69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freeze">
                            <p:stCondLst>
                              <p:cond delay="3004"/>
                            </p:stCondLst>
                            <p:childTnLst>
                              <p:par>
                                <p:cTn id="7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freeze">
                            <p:stCondLst>
                              <p:cond delay="3005"/>
                            </p:stCondLst>
                            <p:childTnLst>
                              <p:par>
                                <p:cTn id="75" nodeType="afterEffect" fill="hold" presetClass="entr" presetID="1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freeze">
                            <p:stCondLst>
                              <p:cond delay="4006"/>
                            </p:stCondLst>
                            <p:childTnLst>
                              <p:par>
                                <p:cTn id="78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Feature Selection</a:t>
            </a:r>
            <a:endParaRPr/>
          </a:p>
        </p:txBody>
      </p:sp>
      <p:pic>
        <p:nvPicPr>
          <p:cNvPr id="159" name="" descr=""/>
          <p:cNvPicPr/>
          <p:nvPr/>
        </p:nvPicPr>
        <p:blipFill>
          <a:blip r:embed="rId1"/>
          <a:srcRect l="211666" t="0" r="63500" b="0"/>
          <a:stretch>
            <a:fillRect/>
          </a:stretch>
        </p:blipFill>
        <p:spPr>
          <a:xfrm>
            <a:off x="540720" y="1600200"/>
            <a:ext cx="7315200" cy="5440680"/>
          </a:xfrm>
          <a:prstGeom prst="rect">
            <a:avLst/>
          </a:prstGeom>
          <a:ln>
            <a:noFill/>
          </a:ln>
        </p:spPr>
      </p:pic>
      <p:sp>
        <p:nvSpPr>
          <p:cNvPr id="160" name="Line 2"/>
          <p:cNvSpPr/>
          <p:nvPr/>
        </p:nvSpPr>
        <p:spPr>
          <a:xfrm flipV="1">
            <a:off x="2131920" y="5133960"/>
            <a:ext cx="0" cy="391680"/>
          </a:xfrm>
          <a:prstGeom prst="line">
            <a:avLst/>
          </a:prstGeom>
          <a:ln w="73080">
            <a:solidFill>
              <a:srgbClr val="000000"/>
            </a:solidFill>
            <a:round/>
          </a:ln>
        </p:spPr>
      </p:sp>
      <p:sp>
        <p:nvSpPr>
          <p:cNvPr id="161" name="Line 3"/>
          <p:cNvSpPr/>
          <p:nvPr/>
        </p:nvSpPr>
        <p:spPr>
          <a:xfrm flipV="1">
            <a:off x="2132640" y="4702680"/>
            <a:ext cx="0" cy="391680"/>
          </a:xfrm>
          <a:prstGeom prst="line">
            <a:avLst/>
          </a:prstGeom>
          <a:ln w="73080">
            <a:solidFill>
              <a:srgbClr val="000000"/>
            </a:solidFill>
            <a:round/>
          </a:ln>
        </p:spPr>
      </p:sp>
      <p:sp>
        <p:nvSpPr>
          <p:cNvPr id="162" name="Line 4"/>
          <p:cNvSpPr/>
          <p:nvPr/>
        </p:nvSpPr>
        <p:spPr>
          <a:xfrm flipV="1">
            <a:off x="2133360" y="4307400"/>
            <a:ext cx="0" cy="365760"/>
          </a:xfrm>
          <a:prstGeom prst="line">
            <a:avLst/>
          </a:prstGeom>
          <a:ln w="73080">
            <a:solidFill>
              <a:srgbClr val="000000"/>
            </a:solidFill>
            <a:round/>
          </a:ln>
        </p:spPr>
      </p:sp>
      <p:sp>
        <p:nvSpPr>
          <p:cNvPr id="163" name="Line 5"/>
          <p:cNvSpPr/>
          <p:nvPr/>
        </p:nvSpPr>
        <p:spPr>
          <a:xfrm flipV="1">
            <a:off x="2134080" y="3876120"/>
            <a:ext cx="0" cy="391680"/>
          </a:xfrm>
          <a:prstGeom prst="line">
            <a:avLst/>
          </a:prstGeom>
          <a:ln w="73080">
            <a:solidFill>
              <a:srgbClr val="000000"/>
            </a:solidFill>
            <a:round/>
          </a:ln>
        </p:spPr>
      </p:sp>
      <p:sp>
        <p:nvSpPr>
          <p:cNvPr id="164" name="Line 6"/>
          <p:cNvSpPr/>
          <p:nvPr/>
        </p:nvSpPr>
        <p:spPr>
          <a:xfrm flipH="1" flipV="1">
            <a:off x="2131920" y="5561640"/>
            <a:ext cx="720" cy="784440"/>
          </a:xfrm>
          <a:prstGeom prst="line">
            <a:avLst/>
          </a:prstGeom>
          <a:ln w="73080">
            <a:solidFill>
              <a:srgbClr val="000000"/>
            </a:solidFill>
            <a:round/>
          </a:ln>
        </p:spPr>
      </p:sp>
      <p:sp>
        <p:nvSpPr>
          <p:cNvPr id="165" name="TextShape 7"/>
          <p:cNvSpPr txBox="1"/>
          <p:nvPr/>
        </p:nvSpPr>
        <p:spPr>
          <a:xfrm>
            <a:off x="2206080" y="5760720"/>
            <a:ext cx="82296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000">
                <a:latin typeface="Arial"/>
              </a:rPr>
              <a:t>M1</a:t>
            </a:r>
            <a:endParaRPr/>
          </a:p>
        </p:txBody>
      </p:sp>
      <p:sp>
        <p:nvSpPr>
          <p:cNvPr id="166" name="TextShape 8"/>
          <p:cNvSpPr txBox="1"/>
          <p:nvPr/>
        </p:nvSpPr>
        <p:spPr>
          <a:xfrm>
            <a:off x="2206080" y="5200920"/>
            <a:ext cx="82296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000">
                <a:latin typeface="Arial"/>
              </a:rPr>
              <a:t>M2</a:t>
            </a:r>
            <a:endParaRPr/>
          </a:p>
        </p:txBody>
      </p:sp>
      <p:sp>
        <p:nvSpPr>
          <p:cNvPr id="167" name="TextShape 9"/>
          <p:cNvSpPr txBox="1"/>
          <p:nvPr/>
        </p:nvSpPr>
        <p:spPr>
          <a:xfrm>
            <a:off x="2206080" y="4743720"/>
            <a:ext cx="82296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000">
                <a:latin typeface="Arial"/>
              </a:rPr>
              <a:t>M3</a:t>
            </a:r>
            <a:endParaRPr/>
          </a:p>
        </p:txBody>
      </p:sp>
      <p:sp>
        <p:nvSpPr>
          <p:cNvPr id="168" name="TextShape 10"/>
          <p:cNvSpPr txBox="1"/>
          <p:nvPr/>
        </p:nvSpPr>
        <p:spPr>
          <a:xfrm>
            <a:off x="2206080" y="4337280"/>
            <a:ext cx="82296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000">
                <a:latin typeface="Arial"/>
              </a:rPr>
              <a:t>M4</a:t>
            </a:r>
            <a:endParaRPr/>
          </a:p>
        </p:txBody>
      </p:sp>
      <p:sp>
        <p:nvSpPr>
          <p:cNvPr id="169" name="TextShape 11"/>
          <p:cNvSpPr txBox="1"/>
          <p:nvPr/>
        </p:nvSpPr>
        <p:spPr>
          <a:xfrm>
            <a:off x="2206080" y="3905640"/>
            <a:ext cx="822960" cy="3769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000">
                <a:latin typeface="Arial"/>
              </a:rPr>
              <a:t>M5</a:t>
            </a:r>
            <a:endParaRPr/>
          </a:p>
        </p:txBody>
      </p:sp>
      <p:pic>
        <p:nvPicPr>
          <p:cNvPr id="170" name="" descr=""/>
          <p:cNvPicPr/>
          <p:nvPr/>
        </p:nvPicPr>
        <p:blipFill>
          <a:blip r:embed="rId2"/>
          <a:srcRect l="105833" t="0" r="105833" b="95250"/>
          <a:stretch>
            <a:fillRect/>
          </a:stretch>
        </p:blipFill>
        <p:spPr>
          <a:xfrm>
            <a:off x="5029200" y="2075760"/>
            <a:ext cx="4572000" cy="304488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80" dur="indefinite" restart="never" nodeType="tmRoot">
          <p:childTnLst>
            <p:seq>
              <p:cTn id="81" nodeType="mainSeq">
                <p:childTnLst>
                  <p:par>
                    <p:cTn id="82" fill="freeze">
                      <p:stCondLst>
                        <p:cond delay="indefinite"/>
                      </p:stCondLst>
                      <p:childTnLst>
                        <p:par>
                          <p:cTn id="83" fill="freeze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78360"/>
            <a:ext cx="8822880" cy="111564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Grid Parameter Search</a:t>
            </a:r>
            <a:r>
              <a:rPr lang="en-US" sz="3390">
                <a:latin typeface="Century Schoolbook L"/>
              </a:rPr>
              <a:t>
</a:t>
            </a:r>
            <a:r>
              <a:rPr lang="en-US" sz="3390">
                <a:latin typeface="Century Schoolbook L"/>
              </a:rPr>
              <a:t>(using Baseline Classifier)</a:t>
            </a:r>
            <a:endParaRPr/>
          </a:p>
        </p:txBody>
      </p:sp>
      <p:pic>
        <p:nvPicPr>
          <p:cNvPr id="172" name="" descr=""/>
          <p:cNvPicPr/>
          <p:nvPr/>
        </p:nvPicPr>
        <p:blipFill>
          <a:blip r:embed="rId1"/>
          <a:srcRect l="0" t="0" r="952500" b="84666"/>
          <a:stretch>
            <a:fillRect/>
          </a:stretch>
        </p:blipFill>
        <p:spPr>
          <a:xfrm>
            <a:off x="5029200" y="1892520"/>
            <a:ext cx="4534920" cy="5148360"/>
          </a:xfrm>
          <a:prstGeom prst="rect">
            <a:avLst/>
          </a:prstGeom>
          <a:ln>
            <a:noFill/>
          </a:ln>
        </p:spPr>
      </p:pic>
      <p:sp>
        <p:nvSpPr>
          <p:cNvPr id="173" name="TextShape 2"/>
          <p:cNvSpPr txBox="1"/>
          <p:nvPr/>
        </p:nvSpPr>
        <p:spPr>
          <a:xfrm>
            <a:off x="365760" y="1554480"/>
            <a:ext cx="4389120" cy="56296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Problem is affine to Decision Trees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Parameters for DT/RF: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600">
                <a:latin typeface="Century Schoolbook L"/>
              </a:rPr>
              <a:t>D=Max Depth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600">
                <a:latin typeface="Century Schoolbook L"/>
              </a:rPr>
              <a:t>S=Min Split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600">
                <a:latin typeface="Century Schoolbook L"/>
              </a:rPr>
              <a:t>B=Min Bucket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Region on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600">
                <a:latin typeface="Century Schoolbook L"/>
              </a:rPr>
              <a:t>D=24,S=20-50,B=11-17</a:t>
            </a:r>
            <a:endParaRPr/>
          </a:p>
        </p:txBody>
      </p:sp>
      <p:sp>
        <p:nvSpPr>
          <p:cNvPr id="174" name="CustomShape 3"/>
          <p:cNvSpPr/>
          <p:nvPr/>
        </p:nvSpPr>
        <p:spPr>
          <a:xfrm>
            <a:off x="4937760" y="2637720"/>
            <a:ext cx="1737360" cy="4389120"/>
          </a:xfrm>
          <a:prstGeom prst="rect">
            <a:avLst/>
          </a:prstGeom>
          <a:noFill/>
          <a:ln w="18360">
            <a:solidFill>
              <a:srgbClr val="000000"/>
            </a:solidFill>
            <a:custDash>
              <a:ds d="197000" sp="197000"/>
            </a:custDash>
            <a:round/>
          </a:ln>
        </p:spPr>
      </p:sp>
    </p:spTree>
  </p:cSld>
  <p:transition spd="med">
    <p:pull dir="l"/>
  </p:transition>
  <p:timing>
    <p:tnLst>
      <p:par>
        <p:cTn id="86" dur="indefinite" restart="never" nodeType="tmRoot">
          <p:childTnLst>
            <p:seq>
              <p:cTn id="87" nodeType="mainSeq">
                <p:childTnLst>
                  <p:par>
                    <p:cTn id="88" fill="freeze">
                      <p:stCondLst>
                        <p:cond delay="0"/>
                      </p:stCondLst>
                      <p:childTnLst>
                        <p:par>
                          <p:cTn id="89" fill="freeze">
                            <p:stCondLst>
                              <p:cond delay="0"/>
                            </p:stCondLst>
                            <p:childTnLst>
                              <p:par>
                                <p:cTn id="90" nodeType="afterEffect" fill="hold" presetClass="entr" presetID="1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freeze">
                            <p:stCondLst>
                              <p:cond delay="5001"/>
                            </p:stCondLst>
                            <p:childTnLst>
                              <p:par>
                                <p:cTn id="93" nodeType="afterEffect" fill="hold" presetClass="entr" presetID="1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04000" y="361440"/>
            <a:ext cx="8731440" cy="114948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Ensemble Modeling (Bagging Framework):</a:t>
            </a:r>
            <a:r>
              <a:rPr lang="en-US" sz="3390">
                <a:latin typeface="Century Schoolbook L"/>
              </a:rPr>
              <a:t>
</a:t>
            </a:r>
            <a:r>
              <a:rPr b="1" i="1" lang="en-US" sz="3390">
                <a:latin typeface="Century Schoolbook L"/>
              </a:rPr>
              <a:t>ClickProbs = DT( click ~ X[S, xvars] )</a:t>
            </a:r>
            <a:endParaRPr/>
          </a:p>
        </p:txBody>
      </p:sp>
      <p:pic>
        <p:nvPicPr>
          <p:cNvPr id="1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" y="1554480"/>
            <a:ext cx="5486400" cy="2926080"/>
          </a:xfrm>
          <a:prstGeom prst="rect">
            <a:avLst/>
          </a:prstGeom>
          <a:ln>
            <a:noFill/>
          </a:ln>
        </p:spPr>
      </p:pic>
      <p:sp>
        <p:nvSpPr>
          <p:cNvPr id="177" name="TextShape 2"/>
          <p:cNvSpPr txBox="1"/>
          <p:nvPr/>
        </p:nvSpPr>
        <p:spPr>
          <a:xfrm>
            <a:off x="6217920" y="1980000"/>
            <a:ext cx="3478680" cy="2586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b="1" lang="en-US" sz="2600">
                <a:latin typeface="Century Schoolbook L"/>
              </a:rPr>
              <a:t>GENERATE some candidate models: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400">
                <a:latin typeface="Century Schoolbook L"/>
              </a:rPr>
              <a:t>M1 = DT( FSELECT_VARS[1:3]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400">
                <a:latin typeface="Century Schoolbook L"/>
              </a:rPr>
              <a:t>M2 = DT( FSELECT_VARS[1:6]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400">
                <a:latin typeface="Century Schoolbook L"/>
              </a:rPr>
              <a:t>M3 = DT( FSELECT_VARS[1:9]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400">
                <a:latin typeface="Century Schoolbook L"/>
              </a:rPr>
              <a:t>M4 = DT( FSELECT_VARS[1:12]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400">
                <a:latin typeface="Century Schoolbook L"/>
              </a:rPr>
              <a:t>M5 = DT( FSELECT_VARS[1:15]</a:t>
            </a:r>
            <a:endParaRPr/>
          </a:p>
        </p:txBody>
      </p:sp>
      <p:sp>
        <p:nvSpPr>
          <p:cNvPr id="178" name="TextShape 3"/>
          <p:cNvSpPr txBox="1"/>
          <p:nvPr/>
        </p:nvSpPr>
        <p:spPr>
          <a:xfrm>
            <a:off x="365760" y="4597200"/>
            <a:ext cx="9326880" cy="2586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(Up to) 9 models are specified; models can be replicated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Prob. Mixer computes a weighted average of model's outputs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Each model learns with different dataset slice </a:t>
            </a:r>
            <a:r>
              <a:rPr b="1" lang="en-US" sz="2600">
                <a:latin typeface="Century Schoolbook L"/>
              </a:rPr>
              <a:t>S</a:t>
            </a:r>
            <a:r>
              <a:rPr lang="en-US" sz="2600">
                <a:latin typeface="Century Schoolbook L"/>
              </a:rPr>
              <a:t> of size 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Models </a:t>
            </a:r>
            <a:r>
              <a:rPr i="1" lang="en-US" sz="2600">
                <a:latin typeface="Century Schoolbook L"/>
              </a:rPr>
              <a:t>can</a:t>
            </a:r>
            <a:r>
              <a:rPr lang="en-US" sz="2600">
                <a:latin typeface="Century Schoolbook L"/>
              </a:rPr>
              <a:t> have different DT parameters (e.g, MaxDepth)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For </a:t>
            </a:r>
            <a:r>
              <a:rPr i="1" lang="en-US" sz="2600">
                <a:latin typeface="Century Schoolbook L"/>
              </a:rPr>
              <a:t>these</a:t>
            </a:r>
            <a:r>
              <a:rPr lang="en-US" sz="2600">
                <a:latin typeface="Century Schoolbook L"/>
              </a:rPr>
              <a:t> slides, all models </a:t>
            </a:r>
            <a:r>
              <a:rPr i="1" lang="en-US" sz="2600">
                <a:latin typeface="Century Schoolbook L"/>
              </a:rPr>
              <a:t>have</a:t>
            </a:r>
            <a:r>
              <a:rPr lang="en-US" sz="2600">
                <a:latin typeface="Century Schoolbook L"/>
              </a:rPr>
              <a:t> same DT parameters</a:t>
            </a:r>
            <a:endParaRPr/>
          </a:p>
        </p:txBody>
      </p:sp>
    </p:spTree>
  </p:cSld>
  <p:transition spd="med">
    <p:pull dir="l"/>
  </p:transition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04000" y="576000"/>
            <a:ext cx="8640000" cy="7200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390">
                <a:latin typeface="Century Schoolbook L"/>
              </a:rPr>
              <a:t>Subsampling Impact</a:t>
            </a:r>
            <a:endParaRPr/>
          </a:p>
        </p:txBody>
      </p:sp>
      <p:sp>
        <p:nvSpPr>
          <p:cNvPr id="180" name="TextShape 2"/>
          <p:cNvSpPr txBox="1"/>
          <p:nvPr/>
        </p:nvSpPr>
        <p:spPr>
          <a:xfrm>
            <a:off x="386280" y="3657600"/>
            <a:ext cx="9397800" cy="35035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Dataset has both: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Class 1/0  imbalance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Temporal patterns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Two Sub-sampling Choices: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Balance Class 1/0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latin typeface="Century Schoolbook L"/>
              </a:rPr>
              <a:t>Temporal Burst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Century Schoolbook L"/>
              </a:rPr>
              <a:t>Class 1/0 balanced sub-sampling </a:t>
            </a:r>
            <a:r>
              <a:rPr b="1" lang="en-US" sz="2600">
                <a:latin typeface="Century Schoolbook L"/>
              </a:rPr>
              <a:t>increases</a:t>
            </a:r>
            <a:r>
              <a:rPr lang="en-US" sz="2600">
                <a:latin typeface="Century Schoolbook L"/>
              </a:rPr>
              <a:t> LogLoss</a:t>
            </a:r>
            <a:endParaRPr/>
          </a:p>
        </p:txBody>
      </p:sp>
      <p:pic>
        <p:nvPicPr>
          <p:cNvPr id="1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12080" y="4663440"/>
            <a:ext cx="4114800" cy="138060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84800" y="1436040"/>
            <a:ext cx="7315200" cy="2185560"/>
          </a:xfrm>
          <a:prstGeom prst="rect">
            <a:avLst/>
          </a:prstGeom>
          <a:ln>
            <a:noFill/>
          </a:ln>
        </p:spPr>
      </p:pic>
    </p:spTree>
  </p:cSld>
  <p:transition spd="med">
    <p:pull dir="l"/>
  </p:transition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